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4" r:id="rId3"/>
    <p:sldId id="285" r:id="rId4"/>
    <p:sldId id="307" r:id="rId5"/>
    <p:sldId id="304" r:id="rId6"/>
    <p:sldId id="305" r:id="rId7"/>
    <p:sldId id="303" r:id="rId8"/>
    <p:sldId id="314" r:id="rId9"/>
    <p:sldId id="313" r:id="rId10"/>
    <p:sldId id="312" r:id="rId11"/>
    <p:sldId id="311" r:id="rId12"/>
    <p:sldId id="310" r:id="rId13"/>
    <p:sldId id="309" r:id="rId14"/>
    <p:sldId id="308" r:id="rId15"/>
    <p:sldId id="302" r:id="rId16"/>
    <p:sldId id="355" r:id="rId17"/>
    <p:sldId id="359" r:id="rId18"/>
    <p:sldId id="346" r:id="rId1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44039-7B73-42B4-A054-CA03D0694B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6C019B-C7A2-4192-803F-56EEE42347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1C2140-C29B-4B3F-A74E-20979459C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9905F-9FB1-408F-98E9-B1C6F6D83168}" type="datetimeFigureOut">
              <a:rPr lang="el-GR" smtClean="0"/>
              <a:t>28/4/2022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713017-7F96-4A4C-A0D4-51FCD2A96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1C551-A72C-4AFF-BE72-10E8108DD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5C08-357D-4803-B1EC-1D8BD57B521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78425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C5DED-8CF3-4900-8E90-FE0DB082C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7C4B29-C2B0-4EC2-B5DB-59025C4C6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22EF56-AF17-4DCD-B42A-6ABBB29D5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9905F-9FB1-408F-98E9-B1C6F6D83168}" type="datetimeFigureOut">
              <a:rPr lang="el-GR" smtClean="0"/>
              <a:t>28/4/2022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BDBA0-9E72-48D3-B02E-51130E05F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17D48-A0FB-4073-81DD-2E17C5C0D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5C08-357D-4803-B1EC-1D8BD57B521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55423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5E4B51-28F4-40F7-9C43-00EFCF2490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4BD14D-DDA2-4CDF-9004-80D38D3AFC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FF581-1A5B-484F-B1A0-057C11183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9905F-9FB1-408F-98E9-B1C6F6D83168}" type="datetimeFigureOut">
              <a:rPr lang="el-GR" smtClean="0"/>
              <a:t>28/4/2022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0A3E8-2275-4A21-8E51-08F5EC013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34F67-E0EF-4475-8170-5967804CA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5C08-357D-4803-B1EC-1D8BD57B521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0854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7F2A8-E1A5-4AE6-905D-BFDBB3400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46EC9-4BD9-4584-89A1-5AD1212A5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72B975-7DA6-42D9-B994-59BA39887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9905F-9FB1-408F-98E9-B1C6F6D83168}" type="datetimeFigureOut">
              <a:rPr lang="el-GR" smtClean="0"/>
              <a:t>28/4/2022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35B5D4-B836-43C3-81B8-BB5C834F8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53B618-2D1E-42BC-A09A-9FAD4E039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5C08-357D-4803-B1EC-1D8BD57B521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6940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A3E11-2534-4BFB-92A2-CCFE39BD7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2D478B-36A4-4275-82D6-F69710ADE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BA2A3-41D9-4F15-8A6C-4AC924A50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9905F-9FB1-408F-98E9-B1C6F6D83168}" type="datetimeFigureOut">
              <a:rPr lang="el-GR" smtClean="0"/>
              <a:t>28/4/2022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E65F08-2C52-4F97-8EF9-4C1C2D3C1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46F6D-CC22-4671-98B4-D49F66E33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5C08-357D-4803-B1EC-1D8BD57B521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1850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9CBA5-1D1A-4EE9-8884-BB5CAE003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C9E5C-DE3B-445E-99A5-93A3428B09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AE700D-10B0-4741-A7F3-A29913B528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99A6B2-845E-4D58-BD22-3D8226D8B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9905F-9FB1-408F-98E9-B1C6F6D83168}" type="datetimeFigureOut">
              <a:rPr lang="el-GR" smtClean="0"/>
              <a:t>28/4/2022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C180E2-2667-4B62-BE6A-5803E8227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4B42A6-B079-4231-AADD-365688B5B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5C08-357D-4803-B1EC-1D8BD57B521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42438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2932C-7E5C-4DB2-AAF7-18301EDE5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AA7A8E-E15D-4D98-BBDB-5813D3D547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30E0E8-56EF-4917-85B3-ADF3CA86B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C460FF-89EA-4A44-BFFE-C2C17E837E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B2EA25-BF2C-4985-9AD7-DF90EF1C6B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E3D1B8-71B5-4DAC-AB30-9F047A20B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9905F-9FB1-408F-98E9-B1C6F6D83168}" type="datetimeFigureOut">
              <a:rPr lang="el-GR" smtClean="0"/>
              <a:t>28/4/2022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C4BCA3-662A-4533-A870-CA81E9A3B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20DA2C-76DA-45E4-9169-E54DF27E9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5C08-357D-4803-B1EC-1D8BD57B521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2468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FB0E0-74F7-4935-B877-ADFCC3113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5F219C-29EE-4A93-BDB4-5E2DC70FC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9905F-9FB1-408F-98E9-B1C6F6D83168}" type="datetimeFigureOut">
              <a:rPr lang="el-GR" smtClean="0"/>
              <a:t>28/4/2022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5346AF-AF77-4768-9CFD-B4AB59A6F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F12165-BE7A-46D7-B8A9-420082340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5C08-357D-4803-B1EC-1D8BD57B521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57117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C59B4A-64D1-470F-8641-8E290F94D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9905F-9FB1-408F-98E9-B1C6F6D83168}" type="datetimeFigureOut">
              <a:rPr lang="el-GR" smtClean="0"/>
              <a:t>28/4/2022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8A0674-1818-41D5-A811-1BAE382DA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8CF2A5-77AE-46A1-AEF0-F5A48B01C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5C08-357D-4803-B1EC-1D8BD57B521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2153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30FA0-0F43-452D-8C24-371347811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832B-939B-406A-8CC6-9BE1588CC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329DCA-9E31-492C-8D3C-4F0702051F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2C0B49-5129-407A-8580-36FFE69DE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9905F-9FB1-408F-98E9-B1C6F6D83168}" type="datetimeFigureOut">
              <a:rPr lang="el-GR" smtClean="0"/>
              <a:t>28/4/2022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7EF696-AEFD-4290-95D6-6A0365D55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E84F43-00BC-4AB0-9F5A-3080F2E11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5C08-357D-4803-B1EC-1D8BD57B521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7624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382F3-4164-4B87-9C99-677852988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9EFA4C-2DAE-48CA-BF11-44BBA05454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9C64C6-D8C5-4A4A-B019-384BC22D0D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D7DB73-668F-4E50-B15E-8FBFEA656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9905F-9FB1-408F-98E9-B1C6F6D83168}" type="datetimeFigureOut">
              <a:rPr lang="el-GR" smtClean="0"/>
              <a:t>28/4/2022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461779-8427-483C-99B1-EEB0A8D2C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5DF1B-6A73-4951-9BB0-E8E50C8EA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5C08-357D-4803-B1EC-1D8BD57B521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7602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BA493D-328C-4CF1-83BD-EBA0A8C70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953413-73D1-48F8-ADE2-15B6E3308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13230-E829-48B8-8D4F-240974FD66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9905F-9FB1-408F-98E9-B1C6F6D83168}" type="datetimeFigureOut">
              <a:rPr lang="el-GR" smtClean="0"/>
              <a:t>28/4/2022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5E9606-5752-41E1-A385-4EAA609609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0E666-B943-46AC-A108-F117FC61B3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B5C08-357D-4803-B1EC-1D8BD57B521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4579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AD4704-66B9-4549-B2D0-ADF94ECC70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0785" y="4875589"/>
            <a:ext cx="4267216" cy="1458258"/>
          </a:xfrm>
        </p:spPr>
        <p:txBody>
          <a:bodyPr anchor="ctr">
            <a:normAutofit/>
          </a:bodyPr>
          <a:lstStyle/>
          <a:p>
            <a:pPr algn="l"/>
            <a:endParaRPr lang="el-GR" dirty="0"/>
          </a:p>
        </p:txBody>
      </p:sp>
      <p:sp>
        <p:nvSpPr>
          <p:cNvPr id="15" name="PlaceHolder 1">
            <a:extLst>
              <a:ext uri="{FF2B5EF4-FFF2-40B4-BE49-F238E27FC236}">
                <a16:creationId xmlns:a16="http://schemas.microsoft.com/office/drawing/2014/main" id="{D57C783C-C8A8-458A-B4B8-DDB61C1758B4}"/>
              </a:ext>
            </a:extLst>
          </p:cNvPr>
          <p:cNvSpPr txBox="1">
            <a:spLocks/>
          </p:cNvSpPr>
          <p:nvPr/>
        </p:nvSpPr>
        <p:spPr>
          <a:xfrm>
            <a:off x="1746672" y="2263320"/>
            <a:ext cx="9154175" cy="1165680"/>
          </a:xfrm>
          <a:prstGeom prst="rect">
            <a:avLst/>
          </a:prstGeom>
          <a:noFill/>
          <a:ln w="0"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4800" spc="-1">
                <a:solidFill>
                  <a:srgbClr val="FFFFFF"/>
                </a:solidFill>
                <a:latin typeface="Calibri Light"/>
              </a:rPr>
              <a:t>Ντόπινγκ , και οι συνέπειες στην υγεία του αθλητή</a:t>
            </a:r>
            <a:endParaRPr lang="el-GR" sz="4800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7" name="Picture 4" descr="Σημαντική δράση ενάντια στο ντόπινγκ | Δήμος Τρικκαίων">
            <a:extLst>
              <a:ext uri="{FF2B5EF4-FFF2-40B4-BE49-F238E27FC236}">
                <a16:creationId xmlns:a16="http://schemas.microsoft.com/office/drawing/2014/main" id="{7480A862-9A3A-4491-9F4E-9C791D9E88A7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7620285" y="4351002"/>
            <a:ext cx="4571712" cy="2506998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1621133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Εικόνα 4" descr="Προεπισκόπηση εικόνας">
            <a:extLst>
              <a:ext uri="{FF2B5EF4-FFF2-40B4-BE49-F238E27FC236}">
                <a16:creationId xmlns:a16="http://schemas.microsoft.com/office/drawing/2014/main" id="{58FFCABA-A195-4BCD-AABB-4F0113C5363B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83" y="5593863"/>
            <a:ext cx="2266715" cy="1028786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TextBox 4">
            <a:extLst>
              <a:ext uri="{FF2B5EF4-FFF2-40B4-BE49-F238E27FC236}">
                <a16:creationId xmlns:a16="http://schemas.microsoft.com/office/drawing/2014/main" id="{23590DE4-DD3B-4726-983C-7817A44C45CC}"/>
              </a:ext>
            </a:extLst>
          </p:cNvPr>
          <p:cNvSpPr/>
          <p:nvPr/>
        </p:nvSpPr>
        <p:spPr>
          <a:xfrm>
            <a:off x="7706472" y="117621"/>
            <a:ext cx="180216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l-GR" sz="2400" b="1" strike="noStrike" spc="-1" dirty="0">
                <a:latin typeface="Calibri"/>
              </a:rPr>
              <a:t>ΔΙΟΥΡΗΤΙΚΑ</a:t>
            </a:r>
            <a:endParaRPr lang="el-GR" sz="2400" b="1" strike="noStrike" spc="-1" dirty="0">
              <a:latin typeface="Arial"/>
            </a:endParaRPr>
          </a:p>
        </p:txBody>
      </p:sp>
      <p:sp>
        <p:nvSpPr>
          <p:cNvPr id="21" name="TextBox 3">
            <a:extLst>
              <a:ext uri="{FF2B5EF4-FFF2-40B4-BE49-F238E27FC236}">
                <a16:creationId xmlns:a16="http://schemas.microsoft.com/office/drawing/2014/main" id="{7B82A913-CACE-40C2-855F-63E3835C0488}"/>
              </a:ext>
            </a:extLst>
          </p:cNvPr>
          <p:cNvSpPr/>
          <p:nvPr/>
        </p:nvSpPr>
        <p:spPr>
          <a:xfrm>
            <a:off x="4587305" y="1098000"/>
            <a:ext cx="128484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l-GR" sz="2000" b="0" u="sng" strike="noStrike" spc="-1" dirty="0">
                <a:latin typeface="Calibri"/>
              </a:rPr>
              <a:t>Χρήση</a:t>
            </a:r>
            <a:endParaRPr lang="el-GR" sz="2000" b="0" u="sng" strike="noStrike" spc="-1" dirty="0">
              <a:latin typeface="Arial"/>
            </a:endParaRPr>
          </a:p>
        </p:txBody>
      </p:sp>
      <p:sp>
        <p:nvSpPr>
          <p:cNvPr id="22" name="TextBox 5">
            <a:extLst>
              <a:ext uri="{FF2B5EF4-FFF2-40B4-BE49-F238E27FC236}">
                <a16:creationId xmlns:a16="http://schemas.microsoft.com/office/drawing/2014/main" id="{64212325-CF06-4E6B-A6CD-49AE1D5D3676}"/>
              </a:ext>
            </a:extLst>
          </p:cNvPr>
          <p:cNvSpPr/>
          <p:nvPr/>
        </p:nvSpPr>
        <p:spPr>
          <a:xfrm>
            <a:off x="4587304" y="1675832"/>
            <a:ext cx="6141655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l-GR" sz="2000" b="0" strike="noStrike" spc="-1" dirty="0">
                <a:latin typeface="Calibri"/>
              </a:rPr>
              <a:t>Ταχεία μείωση σωματικού βάρους </a:t>
            </a:r>
            <a:endParaRPr lang="el-GR" sz="2000" b="0" strike="noStrike" spc="-1" dirty="0">
              <a:latin typeface="Arial"/>
            </a:endParaRPr>
          </a:p>
        </p:txBody>
      </p:sp>
      <p:sp>
        <p:nvSpPr>
          <p:cNvPr id="23" name="TextBox 6">
            <a:extLst>
              <a:ext uri="{FF2B5EF4-FFF2-40B4-BE49-F238E27FC236}">
                <a16:creationId xmlns:a16="http://schemas.microsoft.com/office/drawing/2014/main" id="{5B05A45B-D4CB-427A-A58C-EFDA235012D9}"/>
              </a:ext>
            </a:extLst>
          </p:cNvPr>
          <p:cNvSpPr/>
          <p:nvPr/>
        </p:nvSpPr>
        <p:spPr>
          <a:xfrm>
            <a:off x="4587304" y="2084629"/>
            <a:ext cx="6797626" cy="7064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l-GR" sz="2000" b="0" strike="noStrike" spc="-1" dirty="0">
                <a:latin typeface="Calibri"/>
              </a:rPr>
              <a:t>Απόκρυψη άλλων ουσιών που χρησιμοποιούνται στο ντόπινγκ αυξάνοντας τον όγκο του νερού στα ούρα</a:t>
            </a:r>
            <a:endParaRPr lang="el-GR" sz="2000" b="0" strike="noStrike" spc="-1" dirty="0">
              <a:latin typeface="Arial"/>
            </a:endParaRPr>
          </a:p>
        </p:txBody>
      </p:sp>
      <p:sp>
        <p:nvSpPr>
          <p:cNvPr id="24" name="TextBox 7">
            <a:extLst>
              <a:ext uri="{FF2B5EF4-FFF2-40B4-BE49-F238E27FC236}">
                <a16:creationId xmlns:a16="http://schemas.microsoft.com/office/drawing/2014/main" id="{715142C0-0407-4F4A-ABD0-8750A3F39B20}"/>
              </a:ext>
            </a:extLst>
          </p:cNvPr>
          <p:cNvSpPr/>
          <p:nvPr/>
        </p:nvSpPr>
        <p:spPr>
          <a:xfrm>
            <a:off x="4587304" y="3867612"/>
            <a:ext cx="249192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l-GR" sz="2000" b="0" u="sng" strike="noStrike" spc="-1" dirty="0">
                <a:latin typeface="Calibri"/>
              </a:rPr>
              <a:t>Επιπτώσεις</a:t>
            </a:r>
            <a:endParaRPr lang="el-GR" sz="2000" b="0" u="sng" strike="noStrike" spc="-1" dirty="0">
              <a:latin typeface="Arial"/>
            </a:endParaRPr>
          </a:p>
        </p:txBody>
      </p:sp>
      <p:sp>
        <p:nvSpPr>
          <p:cNvPr id="25" name="TextBox 8">
            <a:extLst>
              <a:ext uri="{FF2B5EF4-FFF2-40B4-BE49-F238E27FC236}">
                <a16:creationId xmlns:a16="http://schemas.microsoft.com/office/drawing/2014/main" id="{FE2FB0FA-F2C0-4EC5-8F1C-80895FB4ED6F}"/>
              </a:ext>
            </a:extLst>
          </p:cNvPr>
          <p:cNvSpPr/>
          <p:nvPr/>
        </p:nvSpPr>
        <p:spPr>
          <a:xfrm>
            <a:off x="4587304" y="4471314"/>
            <a:ext cx="3584160" cy="7064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l-GR" sz="2000" b="0" strike="noStrike" spc="-1" dirty="0">
                <a:latin typeface="Calibri"/>
              </a:rPr>
              <a:t>Ηλεκτρολυτικές Διαταραχές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l-GR" sz="2000" spc="-1" dirty="0">
                <a:latin typeface="Calibri"/>
              </a:rPr>
              <a:t>Αφυδάτωση</a:t>
            </a:r>
            <a:endParaRPr lang="el-GR" sz="2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1147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Εικόνα 4" descr="Προεπισκόπηση εικόνας">
            <a:extLst>
              <a:ext uri="{FF2B5EF4-FFF2-40B4-BE49-F238E27FC236}">
                <a16:creationId xmlns:a16="http://schemas.microsoft.com/office/drawing/2014/main" id="{58FFCABA-A195-4BCD-AABB-4F0113C5363B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83" y="5593863"/>
            <a:ext cx="2266715" cy="1028786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PlaceHolder 1">
            <a:extLst>
              <a:ext uri="{FF2B5EF4-FFF2-40B4-BE49-F238E27FC236}">
                <a16:creationId xmlns:a16="http://schemas.microsoft.com/office/drawing/2014/main" id="{DA163713-46DE-478A-8F18-31CCCA59C992}"/>
              </a:ext>
            </a:extLst>
          </p:cNvPr>
          <p:cNvSpPr txBox="1">
            <a:spLocks/>
          </p:cNvSpPr>
          <p:nvPr/>
        </p:nvSpPr>
        <p:spPr>
          <a:xfrm>
            <a:off x="6961632" y="97527"/>
            <a:ext cx="3291839" cy="827722"/>
          </a:xfrm>
          <a:prstGeom prst="rect">
            <a:avLst/>
          </a:prstGeom>
          <a:noFill/>
          <a:ln w="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spc="-1" dirty="0">
                <a:latin typeface="+mn-lt"/>
                <a:cs typeface="Calibri" panose="020F0502020204030204" pitchFamily="34" charset="0"/>
              </a:rPr>
              <a:t>ΝΤΟΠΙΝΓΚ</a:t>
            </a:r>
            <a:r>
              <a:rPr lang="el-GR" sz="2400" b="1" spc="-1" dirty="0">
                <a:latin typeface="+mn-lt"/>
              </a:rPr>
              <a:t> ΑΙΜΑΤΟΣ</a:t>
            </a:r>
          </a:p>
        </p:txBody>
      </p:sp>
      <p:sp>
        <p:nvSpPr>
          <p:cNvPr id="21" name="TextBox 4">
            <a:extLst>
              <a:ext uri="{FF2B5EF4-FFF2-40B4-BE49-F238E27FC236}">
                <a16:creationId xmlns:a16="http://schemas.microsoft.com/office/drawing/2014/main" id="{82D28F35-9438-4D33-A970-0092FE43A9EC}"/>
              </a:ext>
            </a:extLst>
          </p:cNvPr>
          <p:cNvSpPr/>
          <p:nvPr/>
        </p:nvSpPr>
        <p:spPr>
          <a:xfrm>
            <a:off x="4720452" y="1414800"/>
            <a:ext cx="128484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l-GR" sz="2000" b="0" u="sng" strike="noStrike" spc="-1" dirty="0">
                <a:latin typeface="Calibri"/>
              </a:rPr>
              <a:t>Χρήση</a:t>
            </a:r>
            <a:endParaRPr lang="el-GR" sz="2000" b="0" u="sng" strike="noStrike" spc="-1" dirty="0">
              <a:latin typeface="Arial"/>
            </a:endParaRPr>
          </a:p>
        </p:txBody>
      </p:sp>
      <p:sp>
        <p:nvSpPr>
          <p:cNvPr id="22" name="PlaceHolder 2">
            <a:extLst>
              <a:ext uri="{FF2B5EF4-FFF2-40B4-BE49-F238E27FC236}">
                <a16:creationId xmlns:a16="http://schemas.microsoft.com/office/drawing/2014/main" id="{C83F0253-1246-4374-9F6F-7FBA4C8777CE}"/>
              </a:ext>
            </a:extLst>
          </p:cNvPr>
          <p:cNvSpPr txBox="1">
            <a:spLocks/>
          </p:cNvSpPr>
          <p:nvPr/>
        </p:nvSpPr>
        <p:spPr>
          <a:xfrm>
            <a:off x="4386395" y="1953493"/>
            <a:ext cx="7535545" cy="773112"/>
          </a:xfrm>
          <a:prstGeom prst="rect">
            <a:avLst/>
          </a:prstGeom>
          <a:noFill/>
          <a:ln w="0">
            <a:noFill/>
          </a:ln>
        </p:spPr>
        <p:txBody>
          <a:bodyPr vert="horz" lIns="91440" tIns="45720" rIns="91440" bIns="45720" rtlCol="0" anchor="t">
            <a:normAutofit fontScale="95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001"/>
              </a:spcBef>
              <a:buFont typeface="Wingdings" panose="05000000000000000000" pitchFamily="2" charset="2"/>
              <a:buChar char="Ø"/>
              <a:tabLst>
                <a:tab pos="0" algn="l"/>
              </a:tabLst>
            </a:pPr>
            <a:r>
              <a:rPr lang="el-GR" sz="2000" spc="-1" dirty="0">
                <a:latin typeface="Calibri"/>
              </a:rPr>
              <a:t>Αύξηση του αριθμού των </a:t>
            </a:r>
            <a:r>
              <a:rPr lang="el-GR" sz="2000" spc="-1" dirty="0" err="1">
                <a:latin typeface="Calibri"/>
              </a:rPr>
              <a:t>ερυθροκυττάρων</a:t>
            </a:r>
            <a:r>
              <a:rPr lang="el-GR" sz="2000" spc="-1" dirty="0">
                <a:latin typeface="Calibri"/>
              </a:rPr>
              <a:t> μέσω χορήγησης αίματος ή παραγώγων του ή τεχνητών μεταφορέων οξυγόνου</a:t>
            </a:r>
          </a:p>
        </p:txBody>
      </p:sp>
      <p:sp>
        <p:nvSpPr>
          <p:cNvPr id="23" name="TextBox 5">
            <a:extLst>
              <a:ext uri="{FF2B5EF4-FFF2-40B4-BE49-F238E27FC236}">
                <a16:creationId xmlns:a16="http://schemas.microsoft.com/office/drawing/2014/main" id="{52CB122A-2A94-4E49-A230-33B4F504690E}"/>
              </a:ext>
            </a:extLst>
          </p:cNvPr>
          <p:cNvSpPr/>
          <p:nvPr/>
        </p:nvSpPr>
        <p:spPr>
          <a:xfrm>
            <a:off x="4720452" y="3679825"/>
            <a:ext cx="207828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l-GR" sz="2000" b="0" u="sng" strike="noStrike" spc="-1" dirty="0">
                <a:latin typeface="Calibri"/>
              </a:rPr>
              <a:t>Επιπτώσεις</a:t>
            </a:r>
            <a:endParaRPr lang="el-GR" sz="2000" b="0" u="sng" strike="noStrike" spc="-1" dirty="0">
              <a:latin typeface="Arial"/>
            </a:endParaRPr>
          </a:p>
        </p:txBody>
      </p:sp>
      <p:sp>
        <p:nvSpPr>
          <p:cNvPr id="24" name="Θέση περιεχομένου 2">
            <a:extLst>
              <a:ext uri="{FF2B5EF4-FFF2-40B4-BE49-F238E27FC236}">
                <a16:creationId xmlns:a16="http://schemas.microsoft.com/office/drawing/2014/main" id="{77B2437C-5E0A-453C-BB81-A87EDBE19DB6}"/>
              </a:ext>
            </a:extLst>
          </p:cNvPr>
          <p:cNvSpPr/>
          <p:nvPr/>
        </p:nvSpPr>
        <p:spPr>
          <a:xfrm>
            <a:off x="4720452" y="4103732"/>
            <a:ext cx="6835320" cy="1918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noAutofit/>
          </a:bodyPr>
          <a:lstStyle/>
          <a:p>
            <a:pPr marL="342900" indent="-342900">
              <a:buFont typeface="Wingdings" panose="05000000000000000000" pitchFamily="2" charset="2"/>
              <a:buChar char="ü"/>
              <a:tabLst>
                <a:tab pos="0" algn="l"/>
              </a:tabLst>
            </a:pPr>
            <a:r>
              <a:rPr lang="el-GR" sz="2000" b="0" strike="noStrike" spc="-1" dirty="0">
                <a:latin typeface="Calibri"/>
              </a:rPr>
              <a:t>Ίκτερος </a:t>
            </a:r>
            <a:endParaRPr lang="el-GR" sz="2000" b="0" strike="noStrike" spc="-1" dirty="0">
              <a:latin typeface="Arial"/>
            </a:endParaRPr>
          </a:p>
          <a:p>
            <a:pPr marL="342900" indent="-342900">
              <a:buFont typeface="Wingdings" panose="05000000000000000000" pitchFamily="2" charset="2"/>
              <a:buChar char="ü"/>
              <a:tabLst>
                <a:tab pos="0" algn="l"/>
              </a:tabLst>
            </a:pPr>
            <a:r>
              <a:rPr lang="el-GR" sz="2000" b="0" strike="noStrike" spc="-1" dirty="0" err="1">
                <a:latin typeface="Calibri"/>
              </a:rPr>
              <a:t>Θρομβοεμβολικά</a:t>
            </a:r>
            <a:r>
              <a:rPr lang="el-GR" sz="2000" b="0" strike="noStrike" spc="-1" dirty="0">
                <a:latin typeface="Calibri"/>
              </a:rPr>
              <a:t> επεισόδια</a:t>
            </a:r>
            <a:endParaRPr lang="el-GR" sz="2000" b="0" strike="noStrike" spc="-1" dirty="0">
              <a:latin typeface="Arial"/>
            </a:endParaRPr>
          </a:p>
          <a:p>
            <a:pPr marL="342900" indent="-342900">
              <a:buFont typeface="Wingdings" panose="05000000000000000000" pitchFamily="2" charset="2"/>
              <a:buChar char="ü"/>
              <a:tabLst>
                <a:tab pos="0" algn="l"/>
              </a:tabLst>
            </a:pPr>
            <a:r>
              <a:rPr lang="el-GR" sz="2000" b="0" strike="noStrike" spc="-1" dirty="0">
                <a:latin typeface="Calibri"/>
              </a:rPr>
              <a:t>Αλλεργικές αντιδράσεις</a:t>
            </a:r>
            <a:endParaRPr lang="el-GR" sz="2000" b="0" strike="noStrike" spc="-1" dirty="0">
              <a:latin typeface="Arial"/>
            </a:endParaRPr>
          </a:p>
          <a:p>
            <a:pPr marL="342900" indent="-342900">
              <a:buFont typeface="Wingdings" panose="05000000000000000000" pitchFamily="2" charset="2"/>
              <a:buChar char="ü"/>
              <a:tabLst>
                <a:tab pos="0" algn="l"/>
              </a:tabLst>
            </a:pPr>
            <a:r>
              <a:rPr lang="el-GR" sz="2000" b="0" strike="noStrike" spc="-1" dirty="0">
                <a:latin typeface="Calibri"/>
              </a:rPr>
              <a:t>Μικροβιαιμία και Σηψαιμία</a:t>
            </a:r>
            <a:endParaRPr lang="el-GR" sz="2000" b="0" strike="noStrike" spc="-1" dirty="0">
              <a:latin typeface="Arial"/>
            </a:endParaRPr>
          </a:p>
          <a:p>
            <a:pPr marL="342900" indent="-342900">
              <a:buFont typeface="Wingdings" panose="05000000000000000000" pitchFamily="2" charset="2"/>
              <a:buChar char="ü"/>
              <a:tabLst>
                <a:tab pos="0" algn="l"/>
              </a:tabLst>
            </a:pPr>
            <a:r>
              <a:rPr lang="en-US" sz="2000" b="0" strike="noStrike" spc="-1" dirty="0">
                <a:latin typeface="Calibri"/>
              </a:rPr>
              <a:t>HIV </a:t>
            </a:r>
            <a:r>
              <a:rPr lang="el-GR" sz="2000" b="0" strike="noStrike" spc="-1" dirty="0">
                <a:latin typeface="Calibri"/>
              </a:rPr>
              <a:t>μολύνσεις από τη χρήση κοινών συρίγγων</a:t>
            </a:r>
            <a:endParaRPr lang="el-GR" sz="2000" b="0" strike="noStrike" spc="-1" dirty="0">
              <a:latin typeface="Arial"/>
            </a:endParaRPr>
          </a:p>
          <a:p>
            <a:pPr>
              <a:tabLst>
                <a:tab pos="0" algn="l"/>
              </a:tabLst>
            </a:pPr>
            <a:endParaRPr lang="el-GR" sz="2000" b="0" strike="noStrike" spc="-1" dirty="0">
              <a:latin typeface="Arial"/>
            </a:endParaRPr>
          </a:p>
        </p:txBody>
      </p:sp>
      <p:pic>
        <p:nvPicPr>
          <p:cNvPr id="25" name="Εικόνα 6">
            <a:extLst>
              <a:ext uri="{FF2B5EF4-FFF2-40B4-BE49-F238E27FC236}">
                <a16:creationId xmlns:a16="http://schemas.microsoft.com/office/drawing/2014/main" id="{E1A694D1-67E4-4858-81D0-60C11FC911F5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9460991" y="3040798"/>
            <a:ext cx="2548129" cy="1676708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265043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Εικόνα 4" descr="Προεπισκόπηση εικόνας">
            <a:extLst>
              <a:ext uri="{FF2B5EF4-FFF2-40B4-BE49-F238E27FC236}">
                <a16:creationId xmlns:a16="http://schemas.microsoft.com/office/drawing/2014/main" id="{58FFCABA-A195-4BCD-AABB-4F0113C5363B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83" y="5593863"/>
            <a:ext cx="2266715" cy="1028786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PlaceHolder 1">
            <a:extLst>
              <a:ext uri="{FF2B5EF4-FFF2-40B4-BE49-F238E27FC236}">
                <a16:creationId xmlns:a16="http://schemas.microsoft.com/office/drawing/2014/main" id="{1CC2E5FF-D8DC-449E-AC61-B99171BF39C6}"/>
              </a:ext>
            </a:extLst>
          </p:cNvPr>
          <p:cNvSpPr txBox="1">
            <a:spLocks/>
          </p:cNvSpPr>
          <p:nvPr/>
        </p:nvSpPr>
        <p:spPr>
          <a:xfrm>
            <a:off x="6817360" y="-10142"/>
            <a:ext cx="3900973" cy="976313"/>
          </a:xfrm>
          <a:prstGeom prst="rect">
            <a:avLst/>
          </a:prstGeom>
          <a:noFill/>
          <a:ln w="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spc="-1" dirty="0">
                <a:latin typeface="Calibri" panose="020F0502020204030204" pitchFamily="34" charset="0"/>
                <a:cs typeface="Calibri" panose="020F0502020204030204" pitchFamily="34" charset="0"/>
              </a:rPr>
              <a:t>ΓΛΥΚΟΚΟΡΤΙΚΟΣΤΕΡΟΕΙΔΗ</a:t>
            </a:r>
          </a:p>
        </p:txBody>
      </p:sp>
      <p:sp>
        <p:nvSpPr>
          <p:cNvPr id="23" name="PlaceHolder 2">
            <a:extLst>
              <a:ext uri="{FF2B5EF4-FFF2-40B4-BE49-F238E27FC236}">
                <a16:creationId xmlns:a16="http://schemas.microsoft.com/office/drawing/2014/main" id="{1AC945BA-627D-46C7-99A7-8A77583B7B2A}"/>
              </a:ext>
            </a:extLst>
          </p:cNvPr>
          <p:cNvSpPr txBox="1">
            <a:spLocks/>
          </p:cNvSpPr>
          <p:nvPr/>
        </p:nvSpPr>
        <p:spPr>
          <a:xfrm>
            <a:off x="4472041" y="2082801"/>
            <a:ext cx="7364254" cy="1463040"/>
          </a:xfrm>
          <a:prstGeom prst="rect">
            <a:avLst/>
          </a:prstGeom>
          <a:noFill/>
          <a:ln w="0">
            <a:noFill/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001"/>
              </a:spcBef>
              <a:buFont typeface="Wingdings" panose="05000000000000000000" pitchFamily="2" charset="2"/>
              <a:buChar char="Ø"/>
              <a:tabLst>
                <a:tab pos="0" algn="l"/>
              </a:tabLst>
            </a:pPr>
            <a:r>
              <a:rPr lang="el-GR" sz="1800" spc="-1" dirty="0">
                <a:latin typeface="Calibri"/>
              </a:rPr>
              <a:t>Τα </a:t>
            </a:r>
            <a:r>
              <a:rPr lang="el-GR" sz="1800" spc="-1" dirty="0" err="1">
                <a:latin typeface="Calibri"/>
              </a:rPr>
              <a:t>γλυκοκορτικοστεροειδή</a:t>
            </a:r>
            <a:r>
              <a:rPr lang="el-GR" sz="1800" spc="-1" dirty="0">
                <a:latin typeface="Calibri"/>
              </a:rPr>
              <a:t> είναι οι πιο ισχυροί </a:t>
            </a:r>
            <a:r>
              <a:rPr lang="el-GR" sz="1800" b="1" spc="-1" dirty="0">
                <a:latin typeface="Calibri"/>
              </a:rPr>
              <a:t>αντιφλεγμονώδεις</a:t>
            </a:r>
            <a:r>
              <a:rPr lang="el-GR" sz="1800" spc="-1" dirty="0">
                <a:latin typeface="Calibri"/>
              </a:rPr>
              <a:t> παράγοντες</a:t>
            </a:r>
            <a:r>
              <a:rPr lang="en-US" sz="1800" spc="-1" dirty="0">
                <a:latin typeface="Calibri"/>
              </a:rPr>
              <a:t> </a:t>
            </a:r>
            <a:r>
              <a:rPr lang="el-GR" sz="1800" spc="-1" dirty="0">
                <a:latin typeface="Calibri"/>
              </a:rPr>
              <a:t>που μπορούν να ενισχύσουν την απόδοση ενός αθλητή αν χορηγηθούν σε σύντομο χρονικό διάστημα από τον αγώνα.</a:t>
            </a:r>
          </a:p>
          <a:p>
            <a:pPr>
              <a:spcBef>
                <a:spcPts val="1001"/>
              </a:spcBef>
              <a:buFont typeface="Wingdings" panose="05000000000000000000" pitchFamily="2" charset="2"/>
              <a:buChar char="Ø"/>
              <a:tabLst>
                <a:tab pos="0" algn="l"/>
              </a:tabLst>
            </a:pPr>
            <a:r>
              <a:rPr lang="el-GR" sz="1800" spc="-1" dirty="0">
                <a:latin typeface="Calibri"/>
              </a:rPr>
              <a:t>Προκαλούν </a:t>
            </a:r>
            <a:r>
              <a:rPr lang="el-GR" sz="1800" b="1" spc="-1" dirty="0">
                <a:latin typeface="Calibri"/>
              </a:rPr>
              <a:t>αναλγησία</a:t>
            </a:r>
            <a:r>
              <a:rPr lang="el-GR" sz="1800" spc="-1" dirty="0">
                <a:latin typeface="Calibri"/>
              </a:rPr>
              <a:t> και αίσθημα </a:t>
            </a:r>
            <a:r>
              <a:rPr lang="el-GR" sz="1800" b="1" spc="-1" dirty="0">
                <a:latin typeface="Calibri"/>
              </a:rPr>
              <a:t>ευφορίας</a:t>
            </a:r>
            <a:r>
              <a:rPr lang="el-GR" sz="1800" spc="-1" dirty="0">
                <a:latin typeface="Calibri"/>
              </a:rPr>
              <a:t> στον χρήστη</a:t>
            </a:r>
          </a:p>
        </p:txBody>
      </p:sp>
      <p:sp>
        <p:nvSpPr>
          <p:cNvPr id="24" name="PlaceHolder 2">
            <a:extLst>
              <a:ext uri="{FF2B5EF4-FFF2-40B4-BE49-F238E27FC236}">
                <a16:creationId xmlns:a16="http://schemas.microsoft.com/office/drawing/2014/main" id="{17F5F9DF-C8F2-46B0-88BF-7749D86F2735}"/>
              </a:ext>
            </a:extLst>
          </p:cNvPr>
          <p:cNvSpPr txBox="1">
            <a:spLocks/>
          </p:cNvSpPr>
          <p:nvPr/>
        </p:nvSpPr>
        <p:spPr>
          <a:xfrm>
            <a:off x="4468993" y="1449389"/>
            <a:ext cx="1149487" cy="467081"/>
          </a:xfrm>
          <a:prstGeom prst="rect">
            <a:avLst/>
          </a:prstGeom>
          <a:noFill/>
          <a:ln w="0">
            <a:noFill/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001"/>
              </a:spcBef>
              <a:buNone/>
              <a:tabLst>
                <a:tab pos="0" algn="l"/>
              </a:tabLst>
            </a:pPr>
            <a:r>
              <a:rPr lang="el-GR" sz="2000" u="sng" spc="-1" dirty="0">
                <a:latin typeface="Calibri"/>
              </a:rPr>
              <a:t>Χρήση</a:t>
            </a:r>
          </a:p>
        </p:txBody>
      </p:sp>
      <p:sp>
        <p:nvSpPr>
          <p:cNvPr id="25" name="TextBox 4">
            <a:extLst>
              <a:ext uri="{FF2B5EF4-FFF2-40B4-BE49-F238E27FC236}">
                <a16:creationId xmlns:a16="http://schemas.microsoft.com/office/drawing/2014/main" id="{D9AA08B3-3124-4AB4-B21A-EE4F168E364E}"/>
              </a:ext>
            </a:extLst>
          </p:cNvPr>
          <p:cNvSpPr/>
          <p:nvPr/>
        </p:nvSpPr>
        <p:spPr>
          <a:xfrm>
            <a:off x="4468993" y="3979925"/>
            <a:ext cx="249480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l-GR" sz="2000" b="0" u="sng" strike="noStrike" spc="-1" dirty="0">
                <a:latin typeface="Calibri"/>
              </a:rPr>
              <a:t>Επιπτώσεις</a:t>
            </a:r>
            <a:endParaRPr lang="el-GR" sz="2000" b="0" u="sng" strike="noStrike" spc="-1" dirty="0">
              <a:latin typeface="Arial"/>
            </a:endParaRPr>
          </a:p>
        </p:txBody>
      </p:sp>
      <p:sp>
        <p:nvSpPr>
          <p:cNvPr id="26" name="Θέση περιεχομένου 2">
            <a:extLst>
              <a:ext uri="{FF2B5EF4-FFF2-40B4-BE49-F238E27FC236}">
                <a16:creationId xmlns:a16="http://schemas.microsoft.com/office/drawing/2014/main" id="{F6AB2E34-BA7C-45EB-BC96-18F83A21D240}"/>
              </a:ext>
            </a:extLst>
          </p:cNvPr>
          <p:cNvSpPr/>
          <p:nvPr/>
        </p:nvSpPr>
        <p:spPr>
          <a:xfrm>
            <a:off x="4468993" y="4544911"/>
            <a:ext cx="5748840" cy="161640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ü"/>
              <a:tabLst>
                <a:tab pos="0" algn="l"/>
              </a:tabLst>
            </a:pPr>
            <a:r>
              <a:rPr lang="el-GR" b="0" strike="noStrike" spc="-1" dirty="0" err="1">
                <a:latin typeface="Calibri"/>
              </a:rPr>
              <a:t>Ανοσοκαταστολή</a:t>
            </a:r>
            <a:endParaRPr lang="el-GR" b="0" strike="noStrike" spc="-1" dirty="0">
              <a:latin typeface="Arial"/>
            </a:endParaRPr>
          </a:p>
          <a:p>
            <a:pPr marL="285750" indent="-285750">
              <a:buFont typeface="Wingdings" panose="05000000000000000000" pitchFamily="2" charset="2"/>
              <a:buChar char="ü"/>
              <a:tabLst>
                <a:tab pos="0" algn="l"/>
              </a:tabLst>
            </a:pPr>
            <a:r>
              <a:rPr lang="el-GR" b="0" strike="noStrike" spc="-1" dirty="0">
                <a:latin typeface="Calibri"/>
              </a:rPr>
              <a:t>Ευπάθεια σε μυϊκούς τραυματισμούς και κατάγματα</a:t>
            </a:r>
            <a:endParaRPr lang="el-GR" b="0" strike="noStrike" spc="-1" dirty="0">
              <a:latin typeface="Arial"/>
            </a:endParaRPr>
          </a:p>
          <a:p>
            <a:pPr marL="285750" indent="-285750">
              <a:buFont typeface="Wingdings" panose="05000000000000000000" pitchFamily="2" charset="2"/>
              <a:buChar char="ü"/>
              <a:tabLst>
                <a:tab pos="0" algn="l"/>
              </a:tabLst>
            </a:pPr>
            <a:r>
              <a:rPr lang="el-GR" b="0" strike="noStrike" spc="-1" dirty="0">
                <a:latin typeface="Calibri"/>
              </a:rPr>
              <a:t>Κατακράτηση υγρών</a:t>
            </a:r>
            <a:endParaRPr lang="el-GR" b="0" strike="noStrike" spc="-1" dirty="0">
              <a:latin typeface="Arial"/>
            </a:endParaRPr>
          </a:p>
          <a:p>
            <a:pPr marL="285750" indent="-285750">
              <a:buFont typeface="Wingdings" panose="05000000000000000000" pitchFamily="2" charset="2"/>
              <a:buChar char="ü"/>
              <a:tabLst>
                <a:tab pos="0" algn="l"/>
              </a:tabLst>
            </a:pPr>
            <a:r>
              <a:rPr lang="el-GR" b="0" strike="noStrike" spc="-1" dirty="0">
                <a:latin typeface="Calibri"/>
              </a:rPr>
              <a:t>Απώλεια μυϊκής μάζας </a:t>
            </a:r>
            <a:endParaRPr lang="el-GR" b="0" strike="noStrike" spc="-1" dirty="0">
              <a:latin typeface="Arial"/>
            </a:endParaRPr>
          </a:p>
          <a:p>
            <a:pPr marL="285750" indent="-285750">
              <a:buFont typeface="Wingdings" panose="05000000000000000000" pitchFamily="2" charset="2"/>
              <a:buChar char="ü"/>
              <a:tabLst>
                <a:tab pos="0" algn="l"/>
              </a:tabLst>
            </a:pPr>
            <a:r>
              <a:rPr lang="el-GR" b="0" strike="noStrike" spc="-1" dirty="0">
                <a:latin typeface="Calibri"/>
              </a:rPr>
              <a:t>Συναισθηματικές μεταπτώσεις</a:t>
            </a:r>
            <a:endParaRPr lang="el-GR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18880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Εικόνα 4" descr="Προεπισκόπηση εικόνας">
            <a:extLst>
              <a:ext uri="{FF2B5EF4-FFF2-40B4-BE49-F238E27FC236}">
                <a16:creationId xmlns:a16="http://schemas.microsoft.com/office/drawing/2014/main" id="{58FFCABA-A195-4BCD-AABB-4F0113C5363B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83" y="5593863"/>
            <a:ext cx="2266715" cy="102878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laceHolder 1">
            <a:extLst>
              <a:ext uri="{FF2B5EF4-FFF2-40B4-BE49-F238E27FC236}">
                <a16:creationId xmlns:a16="http://schemas.microsoft.com/office/drawing/2014/main" id="{F522B06F-32B8-438B-A035-8566169BC68E}"/>
              </a:ext>
            </a:extLst>
          </p:cNvPr>
          <p:cNvSpPr txBox="1">
            <a:spLocks/>
          </p:cNvSpPr>
          <p:nvPr/>
        </p:nvSpPr>
        <p:spPr>
          <a:xfrm>
            <a:off x="7320904" y="141605"/>
            <a:ext cx="1945015" cy="528955"/>
          </a:xfrm>
          <a:prstGeom prst="rect">
            <a:avLst/>
          </a:prstGeom>
          <a:noFill/>
          <a:ln w="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spc="-1" dirty="0">
                <a:latin typeface="Calibri" panose="020F0502020204030204" pitchFamily="34" charset="0"/>
                <a:cs typeface="Calibri" panose="020F0502020204030204" pitchFamily="34" charset="0"/>
              </a:rPr>
              <a:t>ΝΑΡΚΩΤΙΚΑ</a:t>
            </a:r>
          </a:p>
        </p:txBody>
      </p:sp>
      <p:sp>
        <p:nvSpPr>
          <p:cNvPr id="15" name="PlaceHolder 2">
            <a:extLst>
              <a:ext uri="{FF2B5EF4-FFF2-40B4-BE49-F238E27FC236}">
                <a16:creationId xmlns:a16="http://schemas.microsoft.com/office/drawing/2014/main" id="{29ED5C6F-DDCB-4649-98FB-7763CD2F9A63}"/>
              </a:ext>
            </a:extLst>
          </p:cNvPr>
          <p:cNvSpPr txBox="1">
            <a:spLocks/>
          </p:cNvSpPr>
          <p:nvPr/>
        </p:nvSpPr>
        <p:spPr>
          <a:xfrm>
            <a:off x="4278242" y="1739990"/>
            <a:ext cx="7751852" cy="4132490"/>
          </a:xfrm>
          <a:prstGeom prst="rect">
            <a:avLst/>
          </a:prstGeom>
          <a:noFill/>
          <a:ln w="0"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001"/>
              </a:spcBef>
              <a:buClr>
                <a:srgbClr val="FFFFFF"/>
              </a:buClr>
              <a:buNone/>
            </a:pPr>
            <a:r>
              <a:rPr lang="el-GR" sz="1800" spc="-1" dirty="0">
                <a:latin typeface="Calibri"/>
              </a:rPr>
              <a:t>Τα ναρκωτικά επιδρούν στον εγκέφαλο και το νωτιαίο μυελό </a:t>
            </a:r>
            <a:r>
              <a:rPr lang="el-GR" sz="1800" b="1" spc="-1" dirty="0">
                <a:latin typeface="Calibri"/>
              </a:rPr>
              <a:t>περιορίζοντας</a:t>
            </a:r>
            <a:r>
              <a:rPr lang="el-GR" sz="1800" spc="-1" dirty="0">
                <a:latin typeface="Calibri"/>
              </a:rPr>
              <a:t> το αίσθημα του </a:t>
            </a:r>
            <a:r>
              <a:rPr lang="el-GR" sz="1800" b="1" spc="-1" dirty="0">
                <a:latin typeface="Calibri"/>
              </a:rPr>
              <a:t>πόνο</a:t>
            </a:r>
            <a:r>
              <a:rPr lang="el-GR" sz="1800" spc="-1" dirty="0">
                <a:latin typeface="Calibri"/>
              </a:rPr>
              <a:t>.</a:t>
            </a:r>
            <a:endParaRPr lang="en-US" sz="1800" spc="-1" dirty="0">
              <a:latin typeface="Calibri"/>
            </a:endParaRPr>
          </a:p>
          <a:p>
            <a:pPr marL="0" indent="0">
              <a:spcBef>
                <a:spcPts val="1001"/>
              </a:spcBef>
              <a:buClr>
                <a:srgbClr val="FFFFFF"/>
              </a:buClr>
              <a:buNone/>
            </a:pPr>
            <a:endParaRPr lang="el-GR" sz="1800" spc="-1" dirty="0">
              <a:latin typeface="Calibri"/>
            </a:endParaRPr>
          </a:p>
          <a:p>
            <a:pPr marL="0" indent="0">
              <a:spcBef>
                <a:spcPts val="1001"/>
              </a:spcBef>
              <a:buClr>
                <a:srgbClr val="FFFFFF"/>
              </a:buClr>
              <a:buNone/>
            </a:pPr>
            <a:r>
              <a:rPr lang="el-GR" sz="1800" spc="-1" dirty="0">
                <a:latin typeface="Calibri"/>
              </a:rPr>
              <a:t>Χρησιμοποιούνται ευρέως στην ιατρική για την </a:t>
            </a:r>
            <a:r>
              <a:rPr lang="el-GR" sz="1800" b="1" spc="-1" dirty="0">
                <a:latin typeface="Calibri"/>
              </a:rPr>
              <a:t>ανακούφιση</a:t>
            </a:r>
            <a:r>
              <a:rPr lang="el-GR" sz="1800" spc="-1" dirty="0">
                <a:latin typeface="Calibri"/>
              </a:rPr>
              <a:t> των συμπτωμάτων </a:t>
            </a:r>
            <a:r>
              <a:rPr lang="el-GR" sz="1800" b="1" spc="-1" dirty="0">
                <a:latin typeface="Calibri"/>
              </a:rPr>
              <a:t>πόνου</a:t>
            </a:r>
            <a:r>
              <a:rPr lang="el-GR" sz="1800" spc="-1" dirty="0">
                <a:latin typeface="Calibri"/>
              </a:rPr>
              <a:t>, ως κατασταλτικά, ή για την αντιμετώπιση του </a:t>
            </a:r>
            <a:r>
              <a:rPr lang="el-GR" sz="1800" b="1" spc="-1" dirty="0">
                <a:latin typeface="Calibri"/>
              </a:rPr>
              <a:t>βήχα</a:t>
            </a:r>
            <a:r>
              <a:rPr lang="el-GR" sz="1800" spc="-1" dirty="0">
                <a:latin typeface="Calibri"/>
              </a:rPr>
              <a:t> και της </a:t>
            </a:r>
            <a:r>
              <a:rPr lang="el-GR" sz="1800" b="1" spc="-1" dirty="0">
                <a:latin typeface="Calibri"/>
              </a:rPr>
              <a:t>αναπνευστικής δυσχέρειας </a:t>
            </a:r>
            <a:r>
              <a:rPr lang="el-GR" sz="1800" spc="-1" dirty="0">
                <a:latin typeface="Calibri"/>
              </a:rPr>
              <a:t>σε ασθενείς που βρίσκονται σε τελευταίο στάδιο αναπνευστικής δυσχέρειας σε ασθενείς που βρίσκονται σε τελευταίο στάδιο μίας θανατηφόρας ασθένειας. </a:t>
            </a:r>
            <a:endParaRPr lang="en-US" sz="1800" spc="-1" dirty="0">
              <a:latin typeface="Calibri"/>
            </a:endParaRPr>
          </a:p>
          <a:p>
            <a:pPr marL="0" indent="0">
              <a:spcBef>
                <a:spcPts val="1001"/>
              </a:spcBef>
              <a:buClr>
                <a:srgbClr val="FFFFFF"/>
              </a:buClr>
              <a:buNone/>
            </a:pPr>
            <a:endParaRPr lang="el-GR" sz="1800" spc="-1" dirty="0">
              <a:latin typeface="Calibri"/>
            </a:endParaRPr>
          </a:p>
          <a:p>
            <a:pPr marL="0" indent="0">
              <a:spcBef>
                <a:spcPts val="1001"/>
              </a:spcBef>
              <a:buClr>
                <a:srgbClr val="FFFFFF"/>
              </a:buClr>
              <a:buNone/>
            </a:pPr>
            <a:r>
              <a:rPr lang="el-GR" sz="1800" spc="-1" dirty="0">
                <a:latin typeface="Calibri"/>
              </a:rPr>
              <a:t>Η χρήση ναρκωτικών απλώς καλύπτει τα συμπτώματα πόνου, δημιουργώντας μια ψευδή εικόνα και ως αποτέλεσμα ο χρήστης μπορεί να </a:t>
            </a:r>
            <a:r>
              <a:rPr lang="el-GR" sz="1800" b="1" spc="-1" dirty="0">
                <a:latin typeface="Calibri"/>
              </a:rPr>
              <a:t>αγνοήσει </a:t>
            </a:r>
            <a:r>
              <a:rPr lang="el-GR" sz="1800" spc="-1" dirty="0">
                <a:latin typeface="Calibri"/>
              </a:rPr>
              <a:t>έναν δυνητικά σοβαρό </a:t>
            </a:r>
            <a:r>
              <a:rPr lang="el-GR" sz="1800" b="1" spc="-1" dirty="0">
                <a:latin typeface="Calibri"/>
              </a:rPr>
              <a:t>τραυματισμό</a:t>
            </a:r>
            <a:r>
              <a:rPr lang="el-GR" sz="1800" spc="-1" dirty="0">
                <a:latin typeface="Calibri"/>
              </a:rPr>
              <a:t> και να συνεχίσει μια δραστηριότητα προκαλώντας σοβαρή επιδείνωση ή και μόνιμη βλάβη.</a:t>
            </a:r>
          </a:p>
        </p:txBody>
      </p:sp>
      <p:sp>
        <p:nvSpPr>
          <p:cNvPr id="19" name="PlaceHolder 2">
            <a:extLst>
              <a:ext uri="{FF2B5EF4-FFF2-40B4-BE49-F238E27FC236}">
                <a16:creationId xmlns:a16="http://schemas.microsoft.com/office/drawing/2014/main" id="{63F44289-F4C3-4B01-BEBF-0D2C9803997C}"/>
              </a:ext>
            </a:extLst>
          </p:cNvPr>
          <p:cNvSpPr txBox="1">
            <a:spLocks/>
          </p:cNvSpPr>
          <p:nvPr/>
        </p:nvSpPr>
        <p:spPr>
          <a:xfrm>
            <a:off x="4278242" y="1185229"/>
            <a:ext cx="1149487" cy="467081"/>
          </a:xfrm>
          <a:prstGeom prst="rect">
            <a:avLst/>
          </a:prstGeom>
          <a:noFill/>
          <a:ln w="0">
            <a:noFill/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001"/>
              </a:spcBef>
              <a:buNone/>
              <a:tabLst>
                <a:tab pos="0" algn="l"/>
              </a:tabLst>
            </a:pPr>
            <a:r>
              <a:rPr lang="el-GR" sz="2000" u="sng" spc="-1" dirty="0">
                <a:latin typeface="Calibri"/>
              </a:rPr>
              <a:t>Χρήση</a:t>
            </a:r>
          </a:p>
        </p:txBody>
      </p:sp>
    </p:spTree>
    <p:extLst>
      <p:ext uri="{BB962C8B-B14F-4D97-AF65-F5344CB8AC3E}">
        <p14:creationId xmlns:p14="http://schemas.microsoft.com/office/powerpoint/2010/main" val="2245001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Εικόνα 4" descr="Προεπισκόπηση εικόνας">
            <a:extLst>
              <a:ext uri="{FF2B5EF4-FFF2-40B4-BE49-F238E27FC236}">
                <a16:creationId xmlns:a16="http://schemas.microsoft.com/office/drawing/2014/main" id="{58FFCABA-A195-4BCD-AABB-4F0113C5363B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83" y="5593863"/>
            <a:ext cx="2266715" cy="1028786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PlaceHolder 1">
            <a:extLst>
              <a:ext uri="{FF2B5EF4-FFF2-40B4-BE49-F238E27FC236}">
                <a16:creationId xmlns:a16="http://schemas.microsoft.com/office/drawing/2014/main" id="{69747C49-5C64-4785-B267-B7D0A701F6EF}"/>
              </a:ext>
            </a:extLst>
          </p:cNvPr>
          <p:cNvSpPr txBox="1">
            <a:spLocks/>
          </p:cNvSpPr>
          <p:nvPr/>
        </p:nvSpPr>
        <p:spPr>
          <a:xfrm>
            <a:off x="7320904" y="141605"/>
            <a:ext cx="1945015" cy="528955"/>
          </a:xfrm>
          <a:prstGeom prst="rect">
            <a:avLst/>
          </a:prstGeom>
          <a:noFill/>
          <a:ln w="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spc="-1" dirty="0">
                <a:latin typeface="Calibri" panose="020F0502020204030204" pitchFamily="34" charset="0"/>
                <a:cs typeface="Calibri" panose="020F0502020204030204" pitchFamily="34" charset="0"/>
              </a:rPr>
              <a:t>ΝΑΡΚΩΤΙΚΑ</a:t>
            </a:r>
          </a:p>
        </p:txBody>
      </p:sp>
      <p:sp>
        <p:nvSpPr>
          <p:cNvPr id="23" name="TextBox 4">
            <a:extLst>
              <a:ext uri="{FF2B5EF4-FFF2-40B4-BE49-F238E27FC236}">
                <a16:creationId xmlns:a16="http://schemas.microsoft.com/office/drawing/2014/main" id="{53CAC9A8-D706-4FDD-BD6D-2AB55FA08C39}"/>
              </a:ext>
            </a:extLst>
          </p:cNvPr>
          <p:cNvSpPr/>
          <p:nvPr/>
        </p:nvSpPr>
        <p:spPr>
          <a:xfrm>
            <a:off x="4228403" y="1035171"/>
            <a:ext cx="1627007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l-GR" sz="2000" b="0" u="sng" strike="noStrike" spc="-1" dirty="0">
                <a:latin typeface="Calibri"/>
              </a:rPr>
              <a:t>Επιπτώσεις</a:t>
            </a:r>
            <a:endParaRPr lang="el-GR" sz="2000" b="0" u="sng" strike="noStrike" spc="-1" dirty="0">
              <a:latin typeface="Arial"/>
            </a:endParaRPr>
          </a:p>
        </p:txBody>
      </p:sp>
      <p:sp>
        <p:nvSpPr>
          <p:cNvPr id="24" name="PlaceHolder 2">
            <a:extLst>
              <a:ext uri="{FF2B5EF4-FFF2-40B4-BE49-F238E27FC236}">
                <a16:creationId xmlns:a16="http://schemas.microsoft.com/office/drawing/2014/main" id="{3309E506-4835-441B-A262-45AC69F5EE8F}"/>
              </a:ext>
            </a:extLst>
          </p:cNvPr>
          <p:cNvSpPr txBox="1">
            <a:spLocks/>
          </p:cNvSpPr>
          <p:nvPr/>
        </p:nvSpPr>
        <p:spPr>
          <a:xfrm>
            <a:off x="4121912" y="1798437"/>
            <a:ext cx="6200648" cy="2557579"/>
          </a:xfrm>
          <a:prstGeom prst="rect">
            <a:avLst/>
          </a:prstGeom>
          <a:noFill/>
          <a:ln w="0"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Font typeface="Wingdings" charset="2"/>
              <a:buChar char=""/>
            </a:pPr>
            <a:r>
              <a:rPr lang="en-US" sz="1800" spc="-1" dirty="0" err="1">
                <a:latin typeface="Calibri"/>
              </a:rPr>
              <a:t>i</a:t>
            </a:r>
            <a:r>
              <a:rPr lang="en-US" sz="1800" spc="-1" dirty="0">
                <a:latin typeface="Calibri"/>
              </a:rPr>
              <a:t>)    </a:t>
            </a:r>
            <a:r>
              <a:rPr lang="el-GR" sz="1800" spc="-1" dirty="0">
                <a:latin typeface="Calibri"/>
              </a:rPr>
              <a:t>Επιβράδυνση του ρυθμού των αναπνοών 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Font typeface="Wingdings" charset="2"/>
              <a:buChar char=""/>
            </a:pPr>
            <a:r>
              <a:rPr lang="en-US" sz="1800" spc="-1" dirty="0">
                <a:latin typeface="Calibri"/>
              </a:rPr>
              <a:t>ii)   </a:t>
            </a:r>
            <a:r>
              <a:rPr lang="el-GR" sz="1800" spc="-1" dirty="0">
                <a:latin typeface="Calibri"/>
              </a:rPr>
              <a:t>Μείωση της καρδιακής Συχνότητας 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Font typeface="Wingdings" charset="2"/>
              <a:buChar char=""/>
            </a:pPr>
            <a:r>
              <a:rPr lang="en-US" sz="1800" spc="-1" dirty="0">
                <a:latin typeface="Calibri"/>
              </a:rPr>
              <a:t>iii)  </a:t>
            </a:r>
            <a:r>
              <a:rPr lang="el-GR" sz="1800" spc="-1" dirty="0">
                <a:latin typeface="Calibri"/>
              </a:rPr>
              <a:t>Υπνηλία 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Font typeface="Wingdings" charset="2"/>
              <a:buChar char=""/>
            </a:pPr>
            <a:r>
              <a:rPr lang="en-US" sz="1800" spc="-1" dirty="0">
                <a:latin typeface="Calibri"/>
              </a:rPr>
              <a:t>iv)   </a:t>
            </a:r>
            <a:r>
              <a:rPr lang="el-GR" sz="1800" spc="-1" dirty="0">
                <a:latin typeface="Calibri"/>
              </a:rPr>
              <a:t>Απώλεια ισορροπίας, συντονισμού και συγκέντρωσης 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Font typeface="Wingdings" charset="2"/>
              <a:buChar char=""/>
            </a:pPr>
            <a:r>
              <a:rPr lang="en-US" sz="1800" spc="-1" dirty="0">
                <a:latin typeface="Calibri"/>
              </a:rPr>
              <a:t>v)    </a:t>
            </a:r>
            <a:r>
              <a:rPr lang="el-GR" sz="1800" spc="-1" dirty="0">
                <a:latin typeface="Calibri"/>
              </a:rPr>
              <a:t>Ευφορία 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Font typeface="Wingdings" charset="2"/>
              <a:buChar char=""/>
            </a:pPr>
            <a:r>
              <a:rPr lang="en-US" sz="1800" spc="-1" dirty="0">
                <a:latin typeface="Calibri"/>
              </a:rPr>
              <a:t>vi)   </a:t>
            </a:r>
            <a:r>
              <a:rPr lang="el-GR" sz="1800" spc="-1" dirty="0">
                <a:latin typeface="Calibri"/>
              </a:rPr>
              <a:t>Ναυτία και εμετός 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Font typeface="Wingdings" charset="2"/>
              <a:buChar char=""/>
            </a:pPr>
            <a:r>
              <a:rPr lang="en-US" sz="1800" spc="-1" dirty="0">
                <a:latin typeface="Calibri"/>
              </a:rPr>
              <a:t>vii)  </a:t>
            </a:r>
            <a:r>
              <a:rPr lang="el-GR" sz="1800" spc="-1" dirty="0">
                <a:latin typeface="Calibri"/>
              </a:rPr>
              <a:t>Δυσκοιλιότητα 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Font typeface="Wingdings" charset="2"/>
              <a:buChar char=""/>
            </a:pPr>
            <a:r>
              <a:rPr lang="en-US" sz="1800" spc="-1" dirty="0">
                <a:latin typeface="Calibri"/>
              </a:rPr>
              <a:t>viii) </a:t>
            </a:r>
            <a:r>
              <a:rPr lang="el-GR" sz="1800" spc="-1" dirty="0">
                <a:latin typeface="Calibri"/>
              </a:rPr>
              <a:t>Σωματική και ψυχική εξάρτηση που οδηγεί στον εθισμό 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Font typeface="Wingdings" charset="2"/>
              <a:buChar char=""/>
            </a:pPr>
            <a:r>
              <a:rPr lang="en-US" sz="1800" spc="-1" dirty="0">
                <a:latin typeface="Calibri"/>
              </a:rPr>
              <a:t>ix)   </a:t>
            </a:r>
            <a:r>
              <a:rPr lang="el-GR" sz="1800" spc="-1" dirty="0">
                <a:latin typeface="Calibri"/>
              </a:rPr>
              <a:t>Καταστολή του αναπνευστικού συστήματος και θάνατος</a:t>
            </a:r>
          </a:p>
        </p:txBody>
      </p:sp>
    </p:spTree>
    <p:extLst>
      <p:ext uri="{BB962C8B-B14F-4D97-AF65-F5344CB8AC3E}">
        <p14:creationId xmlns:p14="http://schemas.microsoft.com/office/powerpoint/2010/main" val="402479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Εικόνα 4" descr="Προεπισκόπηση εικόνας">
            <a:extLst>
              <a:ext uri="{FF2B5EF4-FFF2-40B4-BE49-F238E27FC236}">
                <a16:creationId xmlns:a16="http://schemas.microsoft.com/office/drawing/2014/main" id="{58FFCABA-A195-4BCD-AABB-4F0113C5363B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83" y="5593863"/>
            <a:ext cx="2266715" cy="1028786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PlaceHolder 1">
            <a:extLst>
              <a:ext uri="{FF2B5EF4-FFF2-40B4-BE49-F238E27FC236}">
                <a16:creationId xmlns:a16="http://schemas.microsoft.com/office/drawing/2014/main" id="{983B4043-A2D4-4F65-B803-067CC37BBFCC}"/>
              </a:ext>
            </a:extLst>
          </p:cNvPr>
          <p:cNvSpPr txBox="1">
            <a:spLocks/>
          </p:cNvSpPr>
          <p:nvPr/>
        </p:nvSpPr>
        <p:spPr>
          <a:xfrm>
            <a:off x="7548880" y="10138"/>
            <a:ext cx="1971040" cy="691515"/>
          </a:xfrm>
          <a:prstGeom prst="rect">
            <a:avLst/>
          </a:prstGeom>
          <a:noFill/>
          <a:ln w="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spc="-1" dirty="0">
                <a:latin typeface="Calibri" panose="020F0502020204030204" pitchFamily="34" charset="0"/>
                <a:cs typeface="Calibri" panose="020F0502020204030204" pitchFamily="34" charset="0"/>
              </a:rPr>
              <a:t>ΔΙΕΓΕΡΤΙΚΑ </a:t>
            </a:r>
          </a:p>
        </p:txBody>
      </p:sp>
      <p:sp>
        <p:nvSpPr>
          <p:cNvPr id="23" name="PlaceHolder 2">
            <a:extLst>
              <a:ext uri="{FF2B5EF4-FFF2-40B4-BE49-F238E27FC236}">
                <a16:creationId xmlns:a16="http://schemas.microsoft.com/office/drawing/2014/main" id="{24827181-09D7-4B57-A9E6-5BDB16B3C47F}"/>
              </a:ext>
            </a:extLst>
          </p:cNvPr>
          <p:cNvSpPr txBox="1">
            <a:spLocks/>
          </p:cNvSpPr>
          <p:nvPr/>
        </p:nvSpPr>
        <p:spPr>
          <a:xfrm>
            <a:off x="4230039" y="1733066"/>
            <a:ext cx="7559040" cy="2566119"/>
          </a:xfrm>
          <a:prstGeom prst="rect">
            <a:avLst/>
          </a:prstGeom>
          <a:noFill/>
          <a:ln w="0">
            <a:noFill/>
          </a:ln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1001"/>
              </a:spcBef>
              <a:buClr>
                <a:srgbClr val="FFFFFF"/>
              </a:buClr>
              <a:buNone/>
            </a:pPr>
            <a:r>
              <a:rPr lang="el-GR" sz="1800" spc="-1" dirty="0">
                <a:latin typeface="Calibri"/>
              </a:rPr>
              <a:t>Δρουν στο κεντρικό νευρικό σύστημα προκαλώντας </a:t>
            </a:r>
            <a:r>
              <a:rPr lang="el-GR" sz="1800" b="1" spc="-1" dirty="0">
                <a:latin typeface="Calibri"/>
              </a:rPr>
              <a:t>νοητική και σωματική διέγερση</a:t>
            </a:r>
            <a:r>
              <a:rPr lang="el-GR" sz="1800" spc="-1" dirty="0">
                <a:latin typeface="Calibri"/>
              </a:rPr>
              <a:t>. Μερικά διεγερτικά είναι τα ακόλουθα: αμφεταμίνες, κοκαΐνη, έκσταση, </a:t>
            </a:r>
            <a:r>
              <a:rPr lang="el-GR" sz="1800" spc="-1" dirty="0" err="1">
                <a:latin typeface="Calibri"/>
              </a:rPr>
              <a:t>εφεδρίνη</a:t>
            </a:r>
            <a:r>
              <a:rPr lang="el-GR" sz="1800" spc="-1" dirty="0">
                <a:latin typeface="Calibri"/>
              </a:rPr>
              <a:t>, </a:t>
            </a:r>
            <a:r>
              <a:rPr lang="el-GR" sz="1800" spc="-1" dirty="0" err="1">
                <a:latin typeface="Calibri"/>
              </a:rPr>
              <a:t>ψευδοεφεδρίνη</a:t>
            </a:r>
            <a:r>
              <a:rPr lang="el-GR" sz="1800" spc="-1" dirty="0">
                <a:latin typeface="Calibri"/>
              </a:rPr>
              <a:t> </a:t>
            </a:r>
            <a:endParaRPr lang="en-US" sz="1800" spc="-1" dirty="0">
              <a:latin typeface="Calibri"/>
            </a:endParaRPr>
          </a:p>
          <a:p>
            <a:pPr marL="0" indent="0" algn="just">
              <a:spcBef>
                <a:spcPts val="1001"/>
              </a:spcBef>
              <a:buClr>
                <a:srgbClr val="FFFFFF"/>
              </a:buClr>
              <a:buNone/>
            </a:pPr>
            <a:endParaRPr lang="el-GR" sz="1800" spc="-1" dirty="0">
              <a:latin typeface="Calibri"/>
            </a:endParaRPr>
          </a:p>
          <a:p>
            <a:pPr marL="0" indent="0" algn="just">
              <a:spcBef>
                <a:spcPts val="1001"/>
              </a:spcBef>
              <a:buClr>
                <a:srgbClr val="FFFFFF"/>
              </a:buClr>
              <a:buNone/>
            </a:pPr>
            <a:r>
              <a:rPr lang="el-GR" sz="1800" spc="-1" dirty="0">
                <a:latin typeface="Calibri"/>
              </a:rPr>
              <a:t>Χρησιμοποιούνται σε περιπτώσεις όπου επηρεάζεται η </a:t>
            </a:r>
            <a:r>
              <a:rPr lang="el-GR" sz="1800" b="1" spc="-1" dirty="0">
                <a:latin typeface="Calibri"/>
              </a:rPr>
              <a:t>καρδιαγγειακή λειτουργία </a:t>
            </a:r>
            <a:r>
              <a:rPr lang="el-GR" sz="1800" spc="-1" dirty="0">
                <a:latin typeface="Calibri"/>
              </a:rPr>
              <a:t>όπως σε κατάσταση σοκ, καρδιακής ανακοπής, βραδυκαρδίας, μείωση της πίεσης του αίματος και για να σταματήσει μία δευτερεύουσα αιμορραγία. Χρησιμοποιούνται επίσης για τη θεραπεία </a:t>
            </a:r>
            <a:r>
              <a:rPr lang="el-GR" sz="1800" b="1" spc="-1" dirty="0">
                <a:latin typeface="Calibri"/>
              </a:rPr>
              <a:t>αναπνευστικών δυσλειτουργιών</a:t>
            </a:r>
            <a:r>
              <a:rPr lang="el-GR" sz="1800" spc="-1" dirty="0">
                <a:latin typeface="Calibri"/>
              </a:rPr>
              <a:t>, ρινικής συμφόρησης και για τα συμπτώματα του </a:t>
            </a:r>
            <a:r>
              <a:rPr lang="el-GR" sz="1800" b="1" spc="-1" dirty="0">
                <a:latin typeface="Calibri"/>
              </a:rPr>
              <a:t>κοινού κρυολογήματος. </a:t>
            </a:r>
          </a:p>
        </p:txBody>
      </p:sp>
      <p:sp>
        <p:nvSpPr>
          <p:cNvPr id="24" name="PlaceHolder 2">
            <a:extLst>
              <a:ext uri="{FF2B5EF4-FFF2-40B4-BE49-F238E27FC236}">
                <a16:creationId xmlns:a16="http://schemas.microsoft.com/office/drawing/2014/main" id="{06F2FBF2-8463-4370-8D74-3343CD9E26A9}"/>
              </a:ext>
            </a:extLst>
          </p:cNvPr>
          <p:cNvSpPr txBox="1">
            <a:spLocks/>
          </p:cNvSpPr>
          <p:nvPr/>
        </p:nvSpPr>
        <p:spPr>
          <a:xfrm>
            <a:off x="4230039" y="1074646"/>
            <a:ext cx="1149487" cy="467081"/>
          </a:xfrm>
          <a:prstGeom prst="rect">
            <a:avLst/>
          </a:prstGeom>
          <a:noFill/>
          <a:ln w="0">
            <a:noFill/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001"/>
              </a:spcBef>
              <a:buNone/>
              <a:tabLst>
                <a:tab pos="0" algn="l"/>
              </a:tabLst>
            </a:pPr>
            <a:r>
              <a:rPr lang="el-GR" sz="2000" u="sng" spc="-1" dirty="0">
                <a:latin typeface="Calibri"/>
              </a:rPr>
              <a:t>Χρήση</a:t>
            </a:r>
          </a:p>
        </p:txBody>
      </p:sp>
    </p:spTree>
    <p:extLst>
      <p:ext uri="{BB962C8B-B14F-4D97-AF65-F5344CB8AC3E}">
        <p14:creationId xmlns:p14="http://schemas.microsoft.com/office/powerpoint/2010/main" val="2147415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Εικόνα 4" descr="Προεπισκόπηση εικόνας">
            <a:extLst>
              <a:ext uri="{FF2B5EF4-FFF2-40B4-BE49-F238E27FC236}">
                <a16:creationId xmlns:a16="http://schemas.microsoft.com/office/drawing/2014/main" id="{58FFCABA-A195-4BCD-AABB-4F0113C5363B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83" y="5593863"/>
            <a:ext cx="2266715" cy="1028786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PlaceHolder 1">
            <a:extLst>
              <a:ext uri="{FF2B5EF4-FFF2-40B4-BE49-F238E27FC236}">
                <a16:creationId xmlns:a16="http://schemas.microsoft.com/office/drawing/2014/main" id="{1BA71A45-6049-4210-9A9E-E2E712BE6FE9}"/>
              </a:ext>
            </a:extLst>
          </p:cNvPr>
          <p:cNvSpPr txBox="1">
            <a:spLocks/>
          </p:cNvSpPr>
          <p:nvPr/>
        </p:nvSpPr>
        <p:spPr>
          <a:xfrm>
            <a:off x="7585208" y="134833"/>
            <a:ext cx="1869440" cy="467995"/>
          </a:xfrm>
          <a:prstGeom prst="rect">
            <a:avLst/>
          </a:prstGeom>
          <a:noFill/>
          <a:ln w="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spc="-1" dirty="0">
                <a:latin typeface="Calibri" panose="020F0502020204030204" pitchFamily="34" charset="0"/>
                <a:cs typeface="Calibri" panose="020F0502020204030204" pitchFamily="34" charset="0"/>
              </a:rPr>
              <a:t>ΔΙΕΓΕΡΤΙΚΑ</a:t>
            </a:r>
          </a:p>
        </p:txBody>
      </p:sp>
      <p:sp>
        <p:nvSpPr>
          <p:cNvPr id="22" name="PlaceHolder 2">
            <a:extLst>
              <a:ext uri="{FF2B5EF4-FFF2-40B4-BE49-F238E27FC236}">
                <a16:creationId xmlns:a16="http://schemas.microsoft.com/office/drawing/2014/main" id="{CF0F1D05-B1A4-446F-B686-353C94B9FA52}"/>
              </a:ext>
            </a:extLst>
          </p:cNvPr>
          <p:cNvSpPr txBox="1">
            <a:spLocks/>
          </p:cNvSpPr>
          <p:nvPr/>
        </p:nvSpPr>
        <p:spPr>
          <a:xfrm>
            <a:off x="4242732" y="1856000"/>
            <a:ext cx="7467600" cy="2752595"/>
          </a:xfrm>
          <a:prstGeom prst="rect">
            <a:avLst/>
          </a:prstGeom>
          <a:noFill/>
          <a:ln w="0"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1001"/>
              </a:spcBef>
              <a:buClr>
                <a:srgbClr val="FFFFFF"/>
              </a:buClr>
              <a:buNone/>
            </a:pPr>
            <a:r>
              <a:rPr lang="el-GR" sz="1800" spc="-1" dirty="0">
                <a:latin typeface="Calibri"/>
              </a:rPr>
              <a:t>Άλλα διεγερτικά χρησιμοποιούνται για τη αντιμετώπιση της </a:t>
            </a:r>
            <a:r>
              <a:rPr lang="el-GR" sz="1800" b="1" spc="-1" dirty="0">
                <a:latin typeface="Calibri"/>
              </a:rPr>
              <a:t>ναρκοληψίας</a:t>
            </a:r>
            <a:r>
              <a:rPr lang="el-GR" sz="1800" spc="-1" dirty="0">
                <a:latin typeface="Calibri"/>
              </a:rPr>
              <a:t> (υπερβολική υπνηλία κατά τη διάρκεια της ημέρας) και τη διαχείριση της </a:t>
            </a:r>
            <a:r>
              <a:rPr lang="el-GR" sz="1800" b="1" spc="-1" dirty="0">
                <a:latin typeface="Calibri"/>
              </a:rPr>
              <a:t>διαταραχής ελλειμματικής προσοχής/ </a:t>
            </a:r>
            <a:r>
              <a:rPr lang="el-GR" sz="1800" b="1" spc="-1" dirty="0" err="1">
                <a:latin typeface="Calibri"/>
              </a:rPr>
              <a:t>υπερκινητικότητας</a:t>
            </a:r>
            <a:r>
              <a:rPr lang="el-GR" sz="1800" spc="-1" dirty="0">
                <a:latin typeface="Calibri"/>
              </a:rPr>
              <a:t>. </a:t>
            </a:r>
            <a:endParaRPr lang="en-US" sz="1800" spc="-1" dirty="0">
              <a:latin typeface="Calibri"/>
            </a:endParaRPr>
          </a:p>
          <a:p>
            <a:pPr algn="just">
              <a:spcBef>
                <a:spcPts val="1001"/>
              </a:spcBef>
              <a:buClr>
                <a:srgbClr val="FFFFFF"/>
              </a:buClr>
              <a:buFont typeface="Wingdings" charset="2"/>
              <a:buChar char=""/>
            </a:pPr>
            <a:endParaRPr lang="el-GR" sz="1800" spc="-1" dirty="0">
              <a:latin typeface="Calibri"/>
            </a:endParaRPr>
          </a:p>
          <a:p>
            <a:pPr marL="0" indent="0" algn="just">
              <a:spcBef>
                <a:spcPts val="1001"/>
              </a:spcBef>
              <a:buClr>
                <a:srgbClr val="FFFFFF"/>
              </a:buClr>
              <a:buNone/>
            </a:pPr>
            <a:r>
              <a:rPr lang="el-GR" sz="1800" spc="-1" dirty="0">
                <a:latin typeface="Calibri"/>
              </a:rPr>
              <a:t>Οι αθλητές μπορεί να χρησιμοποιήσουν διεγερτικά για να αυξήσουν την </a:t>
            </a:r>
            <a:r>
              <a:rPr lang="el-GR" sz="1800" b="1" spc="-1" dirty="0">
                <a:latin typeface="Calibri"/>
              </a:rPr>
              <a:t>αντοχή</a:t>
            </a:r>
            <a:r>
              <a:rPr lang="el-GR" sz="1800" spc="-1" dirty="0">
                <a:latin typeface="Calibri"/>
              </a:rPr>
              <a:t>, να μειώσουν τα επίπεδα </a:t>
            </a:r>
            <a:r>
              <a:rPr lang="el-GR" sz="1800" b="1" spc="-1" dirty="0">
                <a:latin typeface="Calibri"/>
              </a:rPr>
              <a:t>κόπωσης</a:t>
            </a:r>
            <a:r>
              <a:rPr lang="el-GR" sz="1800" spc="-1" dirty="0">
                <a:latin typeface="Calibri"/>
              </a:rPr>
              <a:t> και να αυξήσουν την </a:t>
            </a:r>
            <a:r>
              <a:rPr lang="el-GR" sz="1800" b="1" spc="-1" dirty="0">
                <a:latin typeface="Calibri"/>
              </a:rPr>
              <a:t>επιθετικότητα</a:t>
            </a:r>
            <a:r>
              <a:rPr lang="el-GR" sz="1800" spc="-1" dirty="0">
                <a:latin typeface="Calibri"/>
              </a:rPr>
              <a:t> τους. Οι αθλητές που θέλουν να διαγωνιστούν σε χαμηλότερη κατηγορία βάρους μπορούν να χρησιμοποιήσουν διεγερτικά προκειμένου να </a:t>
            </a:r>
            <a:r>
              <a:rPr lang="el-GR" sz="1800" b="1" spc="-1" dirty="0">
                <a:latin typeface="Calibri"/>
              </a:rPr>
              <a:t>καταστείλουν την όρεξή </a:t>
            </a:r>
            <a:r>
              <a:rPr lang="el-GR" sz="1800" spc="-1" dirty="0">
                <a:latin typeface="Calibri"/>
              </a:rPr>
              <a:t>τους.</a:t>
            </a:r>
          </a:p>
        </p:txBody>
      </p:sp>
      <p:sp>
        <p:nvSpPr>
          <p:cNvPr id="23" name="PlaceHolder 2">
            <a:extLst>
              <a:ext uri="{FF2B5EF4-FFF2-40B4-BE49-F238E27FC236}">
                <a16:creationId xmlns:a16="http://schemas.microsoft.com/office/drawing/2014/main" id="{BD1833D7-4662-433D-A3D5-9A80F703E86C}"/>
              </a:ext>
            </a:extLst>
          </p:cNvPr>
          <p:cNvSpPr txBox="1">
            <a:spLocks/>
          </p:cNvSpPr>
          <p:nvPr/>
        </p:nvSpPr>
        <p:spPr>
          <a:xfrm>
            <a:off x="4242732" y="1131979"/>
            <a:ext cx="1149487" cy="467081"/>
          </a:xfrm>
          <a:prstGeom prst="rect">
            <a:avLst/>
          </a:prstGeom>
          <a:noFill/>
          <a:ln w="0">
            <a:noFill/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001"/>
              </a:spcBef>
              <a:buNone/>
              <a:tabLst>
                <a:tab pos="0" algn="l"/>
              </a:tabLst>
            </a:pPr>
            <a:r>
              <a:rPr lang="el-GR" sz="2000" u="sng" spc="-1" dirty="0">
                <a:latin typeface="Calibri"/>
              </a:rPr>
              <a:t>Χρήση</a:t>
            </a:r>
          </a:p>
        </p:txBody>
      </p:sp>
    </p:spTree>
    <p:extLst>
      <p:ext uri="{BB962C8B-B14F-4D97-AF65-F5344CB8AC3E}">
        <p14:creationId xmlns:p14="http://schemas.microsoft.com/office/powerpoint/2010/main" val="2427896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Εικόνα 4" descr="Προεπισκόπηση εικόνας">
            <a:extLst>
              <a:ext uri="{FF2B5EF4-FFF2-40B4-BE49-F238E27FC236}">
                <a16:creationId xmlns:a16="http://schemas.microsoft.com/office/drawing/2014/main" id="{58FFCABA-A195-4BCD-AABB-4F0113C5363B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83" y="5593863"/>
            <a:ext cx="2266715" cy="1028786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extBox 4">
            <a:extLst>
              <a:ext uri="{FF2B5EF4-FFF2-40B4-BE49-F238E27FC236}">
                <a16:creationId xmlns:a16="http://schemas.microsoft.com/office/drawing/2014/main" id="{6020D9BF-5352-4C68-BE51-83A15A6D67EF}"/>
              </a:ext>
            </a:extLst>
          </p:cNvPr>
          <p:cNvSpPr/>
          <p:nvPr/>
        </p:nvSpPr>
        <p:spPr>
          <a:xfrm>
            <a:off x="4228403" y="986353"/>
            <a:ext cx="1627007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l-GR" sz="2000" b="0" u="sng" strike="noStrike" spc="-1" dirty="0">
                <a:latin typeface="Calibri"/>
              </a:rPr>
              <a:t>Επιπτώσεις</a:t>
            </a:r>
            <a:endParaRPr lang="el-GR" sz="2000" b="0" u="sng" strike="noStrike" spc="-1" dirty="0">
              <a:latin typeface="Arial"/>
            </a:endParaRPr>
          </a:p>
        </p:txBody>
      </p:sp>
      <p:sp>
        <p:nvSpPr>
          <p:cNvPr id="22" name="PlaceHolder 1">
            <a:extLst>
              <a:ext uri="{FF2B5EF4-FFF2-40B4-BE49-F238E27FC236}">
                <a16:creationId xmlns:a16="http://schemas.microsoft.com/office/drawing/2014/main" id="{3DCAB707-8072-4B6B-8092-DACF29C4C867}"/>
              </a:ext>
            </a:extLst>
          </p:cNvPr>
          <p:cNvSpPr txBox="1">
            <a:spLocks/>
          </p:cNvSpPr>
          <p:nvPr/>
        </p:nvSpPr>
        <p:spPr>
          <a:xfrm>
            <a:off x="7585208" y="134833"/>
            <a:ext cx="1869440" cy="467995"/>
          </a:xfrm>
          <a:prstGeom prst="rect">
            <a:avLst/>
          </a:prstGeom>
          <a:noFill/>
          <a:ln w="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spc="-1" dirty="0">
                <a:latin typeface="Calibri" panose="020F0502020204030204" pitchFamily="34" charset="0"/>
                <a:cs typeface="Calibri" panose="020F0502020204030204" pitchFamily="34" charset="0"/>
              </a:rPr>
              <a:t>ΔΙΕΓΕΡΤΙΚΑ</a:t>
            </a:r>
          </a:p>
        </p:txBody>
      </p:sp>
      <p:sp>
        <p:nvSpPr>
          <p:cNvPr id="23" name="PlaceHolder 2">
            <a:extLst>
              <a:ext uri="{FF2B5EF4-FFF2-40B4-BE49-F238E27FC236}">
                <a16:creationId xmlns:a16="http://schemas.microsoft.com/office/drawing/2014/main" id="{F408A90C-531D-4BC3-AB3D-BEC1DA8D32A0}"/>
              </a:ext>
            </a:extLst>
          </p:cNvPr>
          <p:cNvSpPr txBox="1">
            <a:spLocks/>
          </p:cNvSpPr>
          <p:nvPr/>
        </p:nvSpPr>
        <p:spPr>
          <a:xfrm>
            <a:off x="4062548" y="1693681"/>
            <a:ext cx="7804332" cy="465631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noAutofit/>
          </a:bodyPr>
          <a:lstStyle>
            <a:defPPr>
              <a:defRPr lang="el-GR"/>
            </a:defPPr>
            <a:lvl1pPr marL="285750" indent="-285750">
              <a:buFont typeface="Wingdings" panose="05000000000000000000" pitchFamily="2" charset="2"/>
              <a:buChar char="ü"/>
              <a:tabLst>
                <a:tab pos="0" algn="l"/>
              </a:tabLst>
              <a:defRPr b="0" strike="noStrike" spc="-1">
                <a:latin typeface="Calibri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el-GR" dirty="0"/>
              <a:t>Η χρήση ορισμένων διεγερτικών μπορεί να προκαλέσει σοβαρά </a:t>
            </a:r>
            <a:r>
              <a:rPr lang="el-GR" b="1" dirty="0"/>
              <a:t>καρδιαγγειακά</a:t>
            </a:r>
            <a:r>
              <a:rPr lang="el-GR" dirty="0"/>
              <a:t> και </a:t>
            </a:r>
            <a:r>
              <a:rPr lang="el-GR" b="1" dirty="0"/>
              <a:t>ψυχολογικά</a:t>
            </a:r>
            <a:r>
              <a:rPr lang="el-GR" dirty="0"/>
              <a:t> προβλήματα καθώς και διάφορες επιπτώσεις στην υγεία όπως: </a:t>
            </a:r>
            <a:endParaRPr lang="en-US" dirty="0"/>
          </a:p>
          <a:p>
            <a:endParaRPr lang="el-GR" dirty="0"/>
          </a:p>
          <a:p>
            <a:r>
              <a:rPr lang="el-GR" dirty="0"/>
              <a:t>Υπερθέρμανση του σώματος </a:t>
            </a:r>
          </a:p>
          <a:p>
            <a:r>
              <a:rPr lang="el-GR" dirty="0"/>
              <a:t>Ξηροστομία</a:t>
            </a:r>
          </a:p>
          <a:p>
            <a:r>
              <a:rPr lang="el-GR" dirty="0"/>
              <a:t>Αυξημένο και μη-ομαλό καρδιακό ρυθμό </a:t>
            </a:r>
          </a:p>
          <a:p>
            <a:r>
              <a:rPr lang="el-GR" dirty="0"/>
              <a:t>Αυξημένη πίεση του αίματος </a:t>
            </a:r>
          </a:p>
          <a:p>
            <a:r>
              <a:rPr lang="el-GR" dirty="0"/>
              <a:t>Αφυδάτωση </a:t>
            </a:r>
          </a:p>
          <a:p>
            <a:r>
              <a:rPr lang="el-GR" dirty="0"/>
              <a:t>Αυξημένο κίνδυνο εκδήλωσης εγκεφαλικού επεισοδίου, αρρυθμίας και καρδιακής ανακοπής</a:t>
            </a:r>
          </a:p>
          <a:p>
            <a:r>
              <a:rPr lang="el-GR" dirty="0"/>
              <a:t>Αϋπνία, άγχος και επιθετικότητα </a:t>
            </a:r>
          </a:p>
          <a:p>
            <a:r>
              <a:rPr lang="el-GR" dirty="0"/>
              <a:t>Απώλεια σωματικού βάρους </a:t>
            </a:r>
          </a:p>
          <a:p>
            <a:r>
              <a:rPr lang="el-GR" dirty="0"/>
              <a:t>Προβλήματα συντονισμού και ισορροπίας </a:t>
            </a:r>
          </a:p>
          <a:p>
            <a:r>
              <a:rPr lang="el-GR" dirty="0"/>
              <a:t>Τρόμος </a:t>
            </a:r>
          </a:p>
          <a:p>
            <a:r>
              <a:rPr lang="el-GR" dirty="0"/>
              <a:t>Εξάρτηση</a:t>
            </a:r>
          </a:p>
        </p:txBody>
      </p:sp>
    </p:spTree>
    <p:extLst>
      <p:ext uri="{BB962C8B-B14F-4D97-AF65-F5344CB8AC3E}">
        <p14:creationId xmlns:p14="http://schemas.microsoft.com/office/powerpoint/2010/main" val="2544866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Εικόνα 4" descr="Προεπισκόπηση εικόνας">
            <a:extLst>
              <a:ext uri="{FF2B5EF4-FFF2-40B4-BE49-F238E27FC236}">
                <a16:creationId xmlns:a16="http://schemas.microsoft.com/office/drawing/2014/main" id="{58FFCABA-A195-4BCD-AABB-4F0113C5363B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83" y="5593863"/>
            <a:ext cx="2266715" cy="1028786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D2DD5AD-ED97-44D0-B53B-C1EB376BEFA7}"/>
              </a:ext>
            </a:extLst>
          </p:cNvPr>
          <p:cNvSpPr txBox="1"/>
          <p:nvPr/>
        </p:nvSpPr>
        <p:spPr>
          <a:xfrm>
            <a:off x="5161280" y="352722"/>
            <a:ext cx="539846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2400" b="1" dirty="0"/>
              <a:t>ΕΥΧΑΡΙΣΤΩ ΠΟΛΥ ΓΙΑ ΤΗΝ ΠΡΟΣΟΧΗ ΣΑΣ</a:t>
            </a:r>
          </a:p>
        </p:txBody>
      </p:sp>
      <p:pic>
        <p:nvPicPr>
          <p:cNvPr id="17" name="Picture 2" descr="ΝΤΟΠΙΝΓΚ: Ειρωνεία; Ανηθικότητα; Εμπαιγμός;''">
            <a:extLst>
              <a:ext uri="{FF2B5EF4-FFF2-40B4-BE49-F238E27FC236}">
                <a16:creationId xmlns:a16="http://schemas.microsoft.com/office/drawing/2014/main" id="{47F07B53-0D6F-4F3B-AA7A-CB21EE45ECB7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4905054" y="2196212"/>
            <a:ext cx="6220145" cy="4042027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2955471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Εικόνα 4" descr="Προεπισκόπηση εικόνας">
            <a:extLst>
              <a:ext uri="{FF2B5EF4-FFF2-40B4-BE49-F238E27FC236}">
                <a16:creationId xmlns:a16="http://schemas.microsoft.com/office/drawing/2014/main" id="{58FFCABA-A195-4BCD-AABB-4F0113C5363B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83" y="5593863"/>
            <a:ext cx="2266715" cy="10287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2">
            <a:extLst>
              <a:ext uri="{FF2B5EF4-FFF2-40B4-BE49-F238E27FC236}">
                <a16:creationId xmlns:a16="http://schemas.microsoft.com/office/drawing/2014/main" id="{48779141-A1C9-4425-ACF0-DB661EBFFB94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4635507" y="654957"/>
            <a:ext cx="6504626" cy="480848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3088436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Εικόνα 4" descr="Προεπισκόπηση εικόνας">
            <a:extLst>
              <a:ext uri="{FF2B5EF4-FFF2-40B4-BE49-F238E27FC236}">
                <a16:creationId xmlns:a16="http://schemas.microsoft.com/office/drawing/2014/main" id="{58FFCABA-A195-4BCD-AABB-4F0113C5363B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83" y="5593863"/>
            <a:ext cx="2266715" cy="1028786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PlaceHolder 1">
            <a:extLst>
              <a:ext uri="{FF2B5EF4-FFF2-40B4-BE49-F238E27FC236}">
                <a16:creationId xmlns:a16="http://schemas.microsoft.com/office/drawing/2014/main" id="{652184F0-216E-493D-8290-C278A35D0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7285" y="117621"/>
            <a:ext cx="5692200" cy="414405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el-GR" sz="2400" b="1" dirty="0">
                <a:latin typeface="+mn-lt"/>
                <a:ea typeface="+mn-ea"/>
                <a:cs typeface="+mn-cs"/>
              </a:rPr>
              <a:t>ΚΑΤΗΓΟΡΙΕΣ ΑΠΑΓΟΡΕΥΜΕΝΩΝ ΟΥΣΙΩΝ</a:t>
            </a:r>
            <a:r>
              <a:rPr lang="el-GR" sz="2400" b="1" baseline="30000" dirty="0"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19" name="TextBox 14">
            <a:extLst>
              <a:ext uri="{FF2B5EF4-FFF2-40B4-BE49-F238E27FC236}">
                <a16:creationId xmlns:a16="http://schemas.microsoft.com/office/drawing/2014/main" id="{D7B62028-FA08-44EA-9A01-D56C97724A92}"/>
              </a:ext>
            </a:extLst>
          </p:cNvPr>
          <p:cNvSpPr/>
          <p:nvPr/>
        </p:nvSpPr>
        <p:spPr>
          <a:xfrm>
            <a:off x="8840736" y="6479984"/>
            <a:ext cx="3422384" cy="3678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l-GR" sz="1800" b="0" strike="noStrike" spc="-1" baseline="30000" dirty="0">
                <a:latin typeface="Calibri"/>
                <a:ea typeface="Calibri"/>
              </a:rPr>
              <a:t>1</a:t>
            </a:r>
            <a:r>
              <a:rPr lang="en-US" sz="1800" b="0" strike="noStrike" spc="-1" baseline="30000" dirty="0">
                <a:latin typeface="Calibri"/>
                <a:ea typeface="Calibri"/>
              </a:rPr>
              <a:t> WADA List of prohibited substances and methods</a:t>
            </a:r>
            <a:endParaRPr lang="el-GR" sz="1800" b="0" strike="noStrike" spc="-1" dirty="0">
              <a:latin typeface="Arial"/>
            </a:endParaRPr>
          </a:p>
        </p:txBody>
      </p:sp>
      <p:sp>
        <p:nvSpPr>
          <p:cNvPr id="21" name="TextBox 8">
            <a:extLst>
              <a:ext uri="{FF2B5EF4-FFF2-40B4-BE49-F238E27FC236}">
                <a16:creationId xmlns:a16="http://schemas.microsoft.com/office/drawing/2014/main" id="{884DCC84-F252-45BC-A7A8-732BC2C6C791}"/>
              </a:ext>
            </a:extLst>
          </p:cNvPr>
          <p:cNvSpPr/>
          <p:nvPr/>
        </p:nvSpPr>
        <p:spPr>
          <a:xfrm>
            <a:off x="4337600" y="944480"/>
            <a:ext cx="334656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000" b="0" u="sng" strike="noStrike" spc="-1" dirty="0">
                <a:latin typeface="Calibri"/>
              </a:rPr>
              <a:t>Απαγορευμένες Ουσίες</a:t>
            </a:r>
            <a:endParaRPr lang="el-GR" sz="2000" b="0" u="sng" strike="noStrike" spc="-1" dirty="0">
              <a:latin typeface="Arial"/>
            </a:endParaRPr>
          </a:p>
        </p:txBody>
      </p:sp>
      <p:sp>
        <p:nvSpPr>
          <p:cNvPr id="22" name="PlaceHolder 2">
            <a:extLst>
              <a:ext uri="{FF2B5EF4-FFF2-40B4-BE49-F238E27FC236}">
                <a16:creationId xmlns:a16="http://schemas.microsoft.com/office/drawing/2014/main" id="{072732F4-44C7-49B7-9E78-92F090A6C36D}"/>
              </a:ext>
            </a:extLst>
          </p:cNvPr>
          <p:cNvSpPr txBox="1">
            <a:spLocks/>
          </p:cNvSpPr>
          <p:nvPr/>
        </p:nvSpPr>
        <p:spPr>
          <a:xfrm>
            <a:off x="4334552" y="1418289"/>
            <a:ext cx="4778968" cy="1738651"/>
          </a:xfrm>
          <a:prstGeom prst="rect">
            <a:avLst/>
          </a:prstGeom>
          <a:noFill/>
          <a:ln w="0"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0" algn="l"/>
              </a:tabLst>
            </a:pPr>
            <a:r>
              <a:rPr lang="el-GR" sz="1800" spc="-1" dirty="0">
                <a:latin typeface="Calibri"/>
              </a:rPr>
              <a:t>Αναβολικοί παράγοντες</a:t>
            </a:r>
            <a:endParaRPr lang="el-GR" sz="1800" spc="-1" dirty="0">
              <a:latin typeface="Arial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0" algn="l"/>
              </a:tabLst>
            </a:pPr>
            <a:r>
              <a:rPr lang="el-GR" sz="1800" spc="-1" dirty="0" err="1">
                <a:latin typeface="Calibri"/>
              </a:rPr>
              <a:t>Πεπτιδικές</a:t>
            </a:r>
            <a:r>
              <a:rPr lang="el-GR" sz="1800" spc="-1" dirty="0">
                <a:latin typeface="Calibri"/>
              </a:rPr>
              <a:t> ορμόνες και αυξητικοί παράγοντες </a:t>
            </a:r>
            <a:endParaRPr lang="el-GR" sz="1800" spc="-1" dirty="0">
              <a:latin typeface="Arial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0" algn="l"/>
              </a:tabLst>
            </a:pPr>
            <a:r>
              <a:rPr lang="el-GR" sz="1800" spc="-1" dirty="0">
                <a:latin typeface="Calibri"/>
              </a:rPr>
              <a:t>Β2 Αγωνιστές</a:t>
            </a:r>
            <a:endParaRPr lang="el-GR" sz="1800" spc="-1" dirty="0">
              <a:latin typeface="Arial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0" algn="l"/>
              </a:tabLst>
            </a:pPr>
            <a:r>
              <a:rPr lang="el-GR" sz="1800" spc="-1" dirty="0">
                <a:latin typeface="Calibri"/>
              </a:rPr>
              <a:t>Ορμονικοί και μεταβολικοί </a:t>
            </a:r>
            <a:r>
              <a:rPr lang="el-GR" sz="1800" spc="-1" dirty="0" err="1">
                <a:latin typeface="Calibri"/>
              </a:rPr>
              <a:t>τροποποιητές</a:t>
            </a:r>
            <a:endParaRPr lang="el-GR" sz="1800" spc="-1" dirty="0">
              <a:latin typeface="Arial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0" algn="l"/>
              </a:tabLst>
            </a:pPr>
            <a:r>
              <a:rPr lang="el-GR" sz="1800" spc="-1" dirty="0">
                <a:latin typeface="Calibri"/>
              </a:rPr>
              <a:t>Διουρητικά</a:t>
            </a:r>
            <a:endParaRPr lang="el-GR" sz="1800" spc="-1" dirty="0">
              <a:latin typeface="Arial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0" algn="l"/>
              </a:tabLst>
            </a:pPr>
            <a:r>
              <a:rPr lang="el-GR" sz="1800" spc="-1" dirty="0">
                <a:latin typeface="Calibri"/>
              </a:rPr>
              <a:t>Ντόπινγκ αίματος</a:t>
            </a:r>
            <a:endParaRPr lang="el-GR" sz="1800" spc="-1" dirty="0">
              <a:latin typeface="Arial"/>
            </a:endParaRPr>
          </a:p>
        </p:txBody>
      </p:sp>
      <p:sp>
        <p:nvSpPr>
          <p:cNvPr id="23" name="TextBox 10">
            <a:extLst>
              <a:ext uri="{FF2B5EF4-FFF2-40B4-BE49-F238E27FC236}">
                <a16:creationId xmlns:a16="http://schemas.microsoft.com/office/drawing/2014/main" id="{B1F32C7F-1B5D-40F4-9DA9-DE5B3BFB9590}"/>
              </a:ext>
            </a:extLst>
          </p:cNvPr>
          <p:cNvSpPr/>
          <p:nvPr/>
        </p:nvSpPr>
        <p:spPr>
          <a:xfrm>
            <a:off x="4334552" y="3138359"/>
            <a:ext cx="6188160" cy="7064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endParaRPr lang="en-US" sz="2000" b="0" strike="noStrike" spc="-1" dirty="0">
              <a:latin typeface="Calibri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000" u="sng" spc="-1" dirty="0"/>
              <a:t>Απαγορευμένες ουσίες για χρήση τη μέρα του αγώνα</a:t>
            </a:r>
            <a:endParaRPr lang="el-GR" sz="2000" b="0" u="sng" strike="noStrike" spc="-1" dirty="0">
              <a:latin typeface="Arial"/>
            </a:endParaRPr>
          </a:p>
        </p:txBody>
      </p:sp>
      <p:sp>
        <p:nvSpPr>
          <p:cNvPr id="24" name="TextBox 5">
            <a:extLst>
              <a:ext uri="{FF2B5EF4-FFF2-40B4-BE49-F238E27FC236}">
                <a16:creationId xmlns:a16="http://schemas.microsoft.com/office/drawing/2014/main" id="{F2F258BA-7D16-4706-847F-87A5B8E8A037}"/>
              </a:ext>
            </a:extLst>
          </p:cNvPr>
          <p:cNvSpPr/>
          <p:nvPr/>
        </p:nvSpPr>
        <p:spPr>
          <a:xfrm>
            <a:off x="4435960" y="3966369"/>
            <a:ext cx="2975400" cy="92187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b="0" strike="noStrike" spc="-1" dirty="0">
                <a:latin typeface="Calibri"/>
              </a:rPr>
              <a:t>Διεγερτικά</a:t>
            </a:r>
            <a:endParaRPr lang="en-US" b="0" strike="noStrike" spc="-1" dirty="0">
              <a:latin typeface="Calibri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b="0" strike="noStrike" spc="-1" dirty="0" err="1">
                <a:latin typeface="Calibri"/>
              </a:rPr>
              <a:t>Κανναβινοειδή</a:t>
            </a:r>
            <a:endParaRPr lang="el-GR" b="0" strike="noStrike" spc="-1" dirty="0">
              <a:latin typeface="Arial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b="0" strike="noStrike" spc="-1" dirty="0" err="1">
                <a:latin typeface="Calibri"/>
              </a:rPr>
              <a:t>Γλυκοκορτικοειδή</a:t>
            </a:r>
            <a:endParaRPr lang="el-GR" b="0" strike="noStrike" spc="-1" dirty="0">
              <a:latin typeface="Arial"/>
            </a:endParaRPr>
          </a:p>
        </p:txBody>
      </p:sp>
      <p:sp>
        <p:nvSpPr>
          <p:cNvPr id="25" name="TextBox 12">
            <a:extLst>
              <a:ext uri="{FF2B5EF4-FFF2-40B4-BE49-F238E27FC236}">
                <a16:creationId xmlns:a16="http://schemas.microsoft.com/office/drawing/2014/main" id="{47A8F0DA-4615-4A89-BBF8-6F6DE4CA7090}"/>
              </a:ext>
            </a:extLst>
          </p:cNvPr>
          <p:cNvSpPr/>
          <p:nvPr/>
        </p:nvSpPr>
        <p:spPr>
          <a:xfrm>
            <a:off x="4337600" y="5063274"/>
            <a:ext cx="6546083" cy="7064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2000" b="0" u="sng" strike="noStrike" spc="-1" dirty="0">
                <a:latin typeface="Calibri"/>
              </a:rPr>
              <a:t>Απαγορευμένες ουσίες σε συγκεκριμένα αθλήματα (τοξοβολία, </a:t>
            </a:r>
            <a:r>
              <a:rPr lang="el-GR" sz="2000" b="0" u="sng" strike="noStrike" spc="-1" dirty="0" err="1">
                <a:latin typeface="Calibri"/>
              </a:rPr>
              <a:t>οδήγηση,σκοποβολή</a:t>
            </a:r>
            <a:r>
              <a:rPr lang="el-GR" sz="2000" b="0" u="sng" strike="noStrike" spc="-1" dirty="0">
                <a:latin typeface="Calibri"/>
              </a:rPr>
              <a:t>)</a:t>
            </a:r>
            <a:endParaRPr lang="el-GR" sz="2000" b="0" u="sng" strike="noStrike" spc="-1" dirty="0">
              <a:latin typeface="Arial"/>
            </a:endParaRPr>
          </a:p>
        </p:txBody>
      </p:sp>
      <p:sp>
        <p:nvSpPr>
          <p:cNvPr id="26" name="TextBox 6">
            <a:extLst>
              <a:ext uri="{FF2B5EF4-FFF2-40B4-BE49-F238E27FC236}">
                <a16:creationId xmlns:a16="http://schemas.microsoft.com/office/drawing/2014/main" id="{D17EA548-669B-42E6-ABD7-CA125E89AED4}"/>
              </a:ext>
            </a:extLst>
          </p:cNvPr>
          <p:cNvSpPr/>
          <p:nvPr/>
        </p:nvSpPr>
        <p:spPr>
          <a:xfrm>
            <a:off x="4334552" y="5854155"/>
            <a:ext cx="2390400" cy="3678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l-GR" b="0" strike="noStrike" spc="-1" dirty="0">
                <a:latin typeface="Calibri"/>
              </a:rPr>
              <a:t>Β2 αναστολείς</a:t>
            </a:r>
            <a:endParaRPr lang="el-GR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2618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Εικόνα 4" descr="Προεπισκόπηση εικόνας">
            <a:extLst>
              <a:ext uri="{FF2B5EF4-FFF2-40B4-BE49-F238E27FC236}">
                <a16:creationId xmlns:a16="http://schemas.microsoft.com/office/drawing/2014/main" id="{58FFCABA-A195-4BCD-AABB-4F0113C5363B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83" y="5593863"/>
            <a:ext cx="2266715" cy="1028786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PlaceHolder 1">
            <a:extLst>
              <a:ext uri="{FF2B5EF4-FFF2-40B4-BE49-F238E27FC236}">
                <a16:creationId xmlns:a16="http://schemas.microsoft.com/office/drawing/2014/main" id="{A1F9D72F-EF11-4DBA-A460-D02C5F76B0D6}"/>
              </a:ext>
            </a:extLst>
          </p:cNvPr>
          <p:cNvSpPr txBox="1">
            <a:spLocks/>
          </p:cNvSpPr>
          <p:nvPr/>
        </p:nvSpPr>
        <p:spPr>
          <a:xfrm>
            <a:off x="5297252" y="57385"/>
            <a:ext cx="6167120" cy="538535"/>
          </a:xfrm>
          <a:prstGeom prst="rect">
            <a:avLst/>
          </a:prstGeom>
          <a:noFill/>
          <a:ln w="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spc="-1" dirty="0">
                <a:latin typeface="Calibri"/>
              </a:rPr>
              <a:t>ΑΝΔΡΟΓΟΝΑ ΑΝΑΒΟΛΙΚΑ ΣΤΕΡΟΕΙΔΗ (Α.Α.Σ.)</a:t>
            </a:r>
          </a:p>
        </p:txBody>
      </p:sp>
      <p:sp>
        <p:nvSpPr>
          <p:cNvPr id="25" name="TextBox 5">
            <a:extLst>
              <a:ext uri="{FF2B5EF4-FFF2-40B4-BE49-F238E27FC236}">
                <a16:creationId xmlns:a16="http://schemas.microsoft.com/office/drawing/2014/main" id="{54E1923E-8C69-4D36-A178-A33CC210CBF3}"/>
              </a:ext>
            </a:extLst>
          </p:cNvPr>
          <p:cNvSpPr/>
          <p:nvPr/>
        </p:nvSpPr>
        <p:spPr>
          <a:xfrm>
            <a:off x="4342720" y="1191840"/>
            <a:ext cx="6094080" cy="64487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l-GR" b="0" strike="noStrike" spc="-1" dirty="0">
                <a:latin typeface="Calibri"/>
              </a:rPr>
              <a:t>Είναι φυσικά ή συνθετικά </a:t>
            </a:r>
            <a:r>
              <a:rPr lang="el-GR" b="1" strike="noStrike" spc="-1" dirty="0">
                <a:latin typeface="Calibri"/>
              </a:rPr>
              <a:t>ανάλογα</a:t>
            </a:r>
            <a:r>
              <a:rPr lang="el-GR" b="0" strike="noStrike" spc="-1" dirty="0">
                <a:latin typeface="Calibri"/>
              </a:rPr>
              <a:t> της ορμόνης </a:t>
            </a:r>
            <a:r>
              <a:rPr lang="el-GR" b="1" strike="noStrike" spc="-1" dirty="0">
                <a:latin typeface="Calibri"/>
              </a:rPr>
              <a:t>τεστοστερόνης</a:t>
            </a:r>
            <a:r>
              <a:rPr lang="el-GR" b="0" strike="noStrike" spc="-1" dirty="0">
                <a:latin typeface="Calibri"/>
              </a:rPr>
              <a:t>.</a:t>
            </a:r>
            <a:endParaRPr lang="el-GR" b="0" strike="noStrike" spc="-1" dirty="0">
              <a:latin typeface="Arial"/>
            </a:endParaRPr>
          </a:p>
        </p:txBody>
      </p:sp>
      <p:sp>
        <p:nvSpPr>
          <p:cNvPr id="26" name="TextBox 11">
            <a:extLst>
              <a:ext uri="{FF2B5EF4-FFF2-40B4-BE49-F238E27FC236}">
                <a16:creationId xmlns:a16="http://schemas.microsoft.com/office/drawing/2014/main" id="{37EF2001-E622-4BA1-9935-0492257C84CC}"/>
              </a:ext>
            </a:extLst>
          </p:cNvPr>
          <p:cNvSpPr/>
          <p:nvPr/>
        </p:nvSpPr>
        <p:spPr>
          <a:xfrm>
            <a:off x="4339672" y="1894026"/>
            <a:ext cx="5925600" cy="92187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l-GR" b="0" strike="noStrike" spc="-1" dirty="0">
                <a:latin typeface="Calibri"/>
              </a:rPr>
              <a:t>Ο φυσιολογικός ρόλος της τεστοστερόνης είναι η </a:t>
            </a:r>
            <a:r>
              <a:rPr lang="el-GR" b="1" strike="noStrike" spc="-1" dirty="0">
                <a:latin typeface="Calibri"/>
              </a:rPr>
              <a:t>ρύθμιση του ανδρικού αναπαραγωγικού συστήματος </a:t>
            </a:r>
            <a:r>
              <a:rPr lang="el-GR" b="0" strike="noStrike" spc="-1" dirty="0">
                <a:latin typeface="Calibri"/>
              </a:rPr>
              <a:t>και των </a:t>
            </a:r>
            <a:r>
              <a:rPr lang="el-GR" b="1" strike="noStrike" spc="-1" dirty="0">
                <a:latin typeface="Calibri"/>
              </a:rPr>
              <a:t>δευτερογενών ανδρικών </a:t>
            </a:r>
            <a:r>
              <a:rPr lang="el-GR" b="0" strike="noStrike" spc="-1" dirty="0">
                <a:latin typeface="Calibri"/>
              </a:rPr>
              <a:t>φυλετικών </a:t>
            </a:r>
            <a:r>
              <a:rPr lang="el-GR" b="1" strike="noStrike" spc="-1" dirty="0">
                <a:latin typeface="Calibri"/>
              </a:rPr>
              <a:t>χαρακτηριστικών</a:t>
            </a:r>
            <a:r>
              <a:rPr lang="el-GR" b="0" strike="noStrike" spc="-1" dirty="0">
                <a:latin typeface="Calibri"/>
              </a:rPr>
              <a:t>. </a:t>
            </a:r>
            <a:endParaRPr lang="el-GR" b="0" strike="noStrike" spc="-1" dirty="0">
              <a:latin typeface="Arial"/>
            </a:endParaRPr>
          </a:p>
        </p:txBody>
      </p:sp>
      <p:sp>
        <p:nvSpPr>
          <p:cNvPr id="27" name="TextBox 9">
            <a:extLst>
              <a:ext uri="{FF2B5EF4-FFF2-40B4-BE49-F238E27FC236}">
                <a16:creationId xmlns:a16="http://schemas.microsoft.com/office/drawing/2014/main" id="{427C9496-BF1E-4022-AF53-8887808CC480}"/>
              </a:ext>
            </a:extLst>
          </p:cNvPr>
          <p:cNvSpPr/>
          <p:nvPr/>
        </p:nvSpPr>
        <p:spPr>
          <a:xfrm>
            <a:off x="4339672" y="2963498"/>
            <a:ext cx="6094080" cy="92187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0" algn="l"/>
              </a:tabLst>
            </a:pPr>
            <a:r>
              <a:rPr lang="el-GR" b="0" strike="noStrike" spc="-1" dirty="0">
                <a:latin typeface="Calibri"/>
              </a:rPr>
              <a:t>Η αναβολική δράση των Α.Α.Σ σε συνδυασμό με άσκηση προκαλεί </a:t>
            </a:r>
            <a:r>
              <a:rPr lang="el-GR" b="1" strike="noStrike" spc="-1" dirty="0">
                <a:latin typeface="Calibri"/>
              </a:rPr>
              <a:t>μυϊκή υπερτροφία </a:t>
            </a:r>
            <a:r>
              <a:rPr lang="el-GR" b="0" strike="noStrike" spc="-1" dirty="0">
                <a:latin typeface="Calibri"/>
              </a:rPr>
              <a:t>και αύξηση </a:t>
            </a:r>
            <a:r>
              <a:rPr lang="el-GR" b="1" strike="noStrike" spc="-1" dirty="0">
                <a:latin typeface="Calibri"/>
              </a:rPr>
              <a:t>οστικής πυκνότητας</a:t>
            </a:r>
            <a:r>
              <a:rPr lang="el-GR" b="0" strike="noStrike" spc="-1" dirty="0">
                <a:latin typeface="Calibri"/>
              </a:rPr>
              <a:t>.</a:t>
            </a:r>
            <a:endParaRPr lang="el-GR" b="0" strike="noStrike" spc="-1" dirty="0">
              <a:latin typeface="Arial"/>
            </a:endParaRPr>
          </a:p>
        </p:txBody>
      </p:sp>
      <p:sp>
        <p:nvSpPr>
          <p:cNvPr id="28" name="TextBox 7">
            <a:extLst>
              <a:ext uri="{FF2B5EF4-FFF2-40B4-BE49-F238E27FC236}">
                <a16:creationId xmlns:a16="http://schemas.microsoft.com/office/drawing/2014/main" id="{23590E8B-008D-457F-809C-E9912DEF9B5F}"/>
              </a:ext>
            </a:extLst>
          </p:cNvPr>
          <p:cNvSpPr/>
          <p:nvPr/>
        </p:nvSpPr>
        <p:spPr>
          <a:xfrm>
            <a:off x="4339672" y="3987577"/>
            <a:ext cx="6094080" cy="119887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0" algn="l"/>
              </a:tabLst>
            </a:pPr>
            <a:r>
              <a:rPr lang="el-GR" b="0" strike="noStrike" spc="-1" dirty="0">
                <a:latin typeface="Calibri"/>
              </a:rPr>
              <a:t>Τα συνθετικά ανάλογα της τεστοστερόνης έχουν </a:t>
            </a:r>
            <a:r>
              <a:rPr lang="el-GR" b="1" strike="noStrike" spc="-1" dirty="0">
                <a:latin typeface="Calibri"/>
              </a:rPr>
              <a:t>ενισχυμένες τις αναβολικές δράσεις </a:t>
            </a:r>
            <a:r>
              <a:rPr lang="el-GR" b="0" strike="noStrike" spc="-1" dirty="0">
                <a:latin typeface="Calibri"/>
              </a:rPr>
              <a:t>συγκριτικά με τις ανδρογονικές καθώς και καλύτερη βιοδιαθεσιμότητα για χορήγηση από του στόματος και ενδομυϊκά.</a:t>
            </a:r>
            <a:endParaRPr lang="el-GR" b="0" strike="noStrike" spc="-1" dirty="0">
              <a:latin typeface="Arial"/>
            </a:endParaRPr>
          </a:p>
        </p:txBody>
      </p:sp>
      <p:sp>
        <p:nvSpPr>
          <p:cNvPr id="29" name="PlaceHolder 2">
            <a:extLst>
              <a:ext uri="{FF2B5EF4-FFF2-40B4-BE49-F238E27FC236}">
                <a16:creationId xmlns:a16="http://schemas.microsoft.com/office/drawing/2014/main" id="{C177E44A-D6EA-4314-B984-200E2B1CD76B}"/>
              </a:ext>
            </a:extLst>
          </p:cNvPr>
          <p:cNvSpPr txBox="1">
            <a:spLocks/>
          </p:cNvSpPr>
          <p:nvPr/>
        </p:nvSpPr>
        <p:spPr>
          <a:xfrm>
            <a:off x="4339672" y="5829619"/>
            <a:ext cx="7124700" cy="1090612"/>
          </a:xfrm>
          <a:prstGeom prst="rect">
            <a:avLst/>
          </a:prstGeom>
          <a:noFill/>
          <a:ln w="0">
            <a:noFill/>
          </a:ln>
        </p:spPr>
        <p:txBody>
          <a:bodyPr vert="horz" lIns="91440" tIns="45720" rIns="91440" bIns="45720" rtlCol="0" anchor="t">
            <a:normAutofit fontScale="96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001"/>
              </a:spcBef>
              <a:tabLst>
                <a:tab pos="0" algn="l"/>
              </a:tabLst>
            </a:pPr>
            <a:r>
              <a:rPr lang="el-GR" sz="2000" u="sng" spc="-1" dirty="0">
                <a:latin typeface="Calibri"/>
              </a:rPr>
              <a:t>Θεραπευτικές δράσεις Α.Α.Σ</a:t>
            </a:r>
            <a:r>
              <a:rPr lang="en-US" sz="2000" spc="-1" dirty="0">
                <a:latin typeface="Calibri"/>
              </a:rPr>
              <a:t>:</a:t>
            </a:r>
            <a:r>
              <a:rPr lang="el-GR" sz="2000" spc="-1" dirty="0">
                <a:latin typeface="Calibri"/>
              </a:rPr>
              <a:t> Υπογοναδισμός</a:t>
            </a:r>
            <a:r>
              <a:rPr lang="en-US" sz="2000" spc="-1" dirty="0">
                <a:latin typeface="Calibri"/>
              </a:rPr>
              <a:t>, </a:t>
            </a:r>
            <a:r>
              <a:rPr lang="el-GR" sz="2000" spc="-1" dirty="0">
                <a:latin typeface="Calibri"/>
              </a:rPr>
              <a:t>καχεξία με</a:t>
            </a:r>
            <a:r>
              <a:rPr lang="en-US" sz="2000" spc="-1" dirty="0">
                <a:latin typeface="Calibri"/>
              </a:rPr>
              <a:t> HIV, </a:t>
            </a:r>
            <a:r>
              <a:rPr lang="el-GR" sz="2000" spc="-1" dirty="0">
                <a:latin typeface="Calibri"/>
              </a:rPr>
              <a:t>αναιμία και </a:t>
            </a:r>
            <a:r>
              <a:rPr lang="el-GR" sz="2000" spc="-1" dirty="0" err="1">
                <a:latin typeface="Calibri"/>
              </a:rPr>
              <a:t>μυελοδυσπλαστικά</a:t>
            </a:r>
            <a:r>
              <a:rPr lang="el-GR" sz="2000" spc="-1" dirty="0">
                <a:latin typeface="Calibri"/>
              </a:rPr>
              <a:t> σύνδρομα</a:t>
            </a:r>
          </a:p>
        </p:txBody>
      </p:sp>
    </p:spTree>
    <p:extLst>
      <p:ext uri="{BB962C8B-B14F-4D97-AF65-F5344CB8AC3E}">
        <p14:creationId xmlns:p14="http://schemas.microsoft.com/office/powerpoint/2010/main" val="531515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Εικόνα 4" descr="Προεπισκόπηση εικόνας">
            <a:extLst>
              <a:ext uri="{FF2B5EF4-FFF2-40B4-BE49-F238E27FC236}">
                <a16:creationId xmlns:a16="http://schemas.microsoft.com/office/drawing/2014/main" id="{58FFCABA-A195-4BCD-AABB-4F0113C5363B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83" y="5593863"/>
            <a:ext cx="2266715" cy="1028786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PlaceHolder 1">
            <a:extLst>
              <a:ext uri="{FF2B5EF4-FFF2-40B4-BE49-F238E27FC236}">
                <a16:creationId xmlns:a16="http://schemas.microsoft.com/office/drawing/2014/main" id="{E7B350DE-69A0-4BDD-BC99-D774A4B3234A}"/>
              </a:ext>
            </a:extLst>
          </p:cNvPr>
          <p:cNvSpPr txBox="1">
            <a:spLocks/>
          </p:cNvSpPr>
          <p:nvPr/>
        </p:nvSpPr>
        <p:spPr>
          <a:xfrm>
            <a:off x="5350172" y="10138"/>
            <a:ext cx="5252720" cy="541980"/>
          </a:xfrm>
          <a:prstGeom prst="rect">
            <a:avLst/>
          </a:prstGeom>
          <a:noFill/>
          <a:ln w="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2400" b="1" spc="-1" dirty="0">
                <a:latin typeface="Calibri"/>
              </a:rPr>
              <a:t>ΕΠΙΠΤΩΣΕΙΣ ΑΝΑΒΟΛΙΚΩΝ ΣΤΕΡΟΕΙΔΩΝ</a:t>
            </a:r>
          </a:p>
        </p:txBody>
      </p:sp>
      <p:sp>
        <p:nvSpPr>
          <p:cNvPr id="17" name="TextBox 6">
            <a:extLst>
              <a:ext uri="{FF2B5EF4-FFF2-40B4-BE49-F238E27FC236}">
                <a16:creationId xmlns:a16="http://schemas.microsoft.com/office/drawing/2014/main" id="{C4B03C47-2AF4-4160-A328-49744BF1221A}"/>
              </a:ext>
            </a:extLst>
          </p:cNvPr>
          <p:cNvSpPr/>
          <p:nvPr/>
        </p:nvSpPr>
        <p:spPr>
          <a:xfrm>
            <a:off x="4377436" y="1396600"/>
            <a:ext cx="4373640" cy="188053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000" b="0" strike="noStrike" spc="-1" dirty="0">
                <a:latin typeface="Calibri"/>
              </a:rPr>
              <a:t>Καρδιαγγειακά νοσήματα</a:t>
            </a:r>
            <a:endParaRPr lang="el-GR" sz="2000" b="0" strike="noStrike" spc="-1" dirty="0">
              <a:latin typeface="Arial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000" b="0" strike="noStrike" spc="-1" dirty="0">
                <a:latin typeface="Calibri"/>
              </a:rPr>
              <a:t>Ηπατικές βλάβες</a:t>
            </a:r>
            <a:endParaRPr lang="el-GR" sz="2000" b="0" strike="noStrike" spc="-1" dirty="0">
              <a:latin typeface="Arial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000" b="0" strike="noStrike" spc="-1" dirty="0">
                <a:latin typeface="Calibri"/>
              </a:rPr>
              <a:t>Ψυχολογικές εξαρτήσεις</a:t>
            </a:r>
            <a:endParaRPr lang="el-GR" sz="2000" b="0" strike="noStrike" spc="-1" dirty="0">
              <a:latin typeface="Arial"/>
            </a:endParaRPr>
          </a:p>
          <a:p>
            <a:pPr>
              <a:lnSpc>
                <a:spcPct val="150000"/>
              </a:lnSpc>
            </a:pPr>
            <a:endParaRPr lang="el-GR" sz="2000" b="0" strike="noStrike" spc="-1" dirty="0">
              <a:latin typeface="Arial"/>
            </a:endParaRPr>
          </a:p>
        </p:txBody>
      </p:sp>
      <p:sp>
        <p:nvSpPr>
          <p:cNvPr id="19" name="TextBox 8">
            <a:extLst>
              <a:ext uri="{FF2B5EF4-FFF2-40B4-BE49-F238E27FC236}">
                <a16:creationId xmlns:a16="http://schemas.microsoft.com/office/drawing/2014/main" id="{F2F43528-A819-4086-BDD5-BB24EA99852F}"/>
              </a:ext>
            </a:extLst>
          </p:cNvPr>
          <p:cNvSpPr/>
          <p:nvPr/>
        </p:nvSpPr>
        <p:spPr>
          <a:xfrm>
            <a:off x="4037826" y="3678374"/>
            <a:ext cx="3439740" cy="193753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/>
            <a:r>
              <a:rPr lang="el-GR" sz="2000" b="0" i="1" u="sng" strike="noStrike" spc="-1" dirty="0">
                <a:latin typeface="Calibri"/>
              </a:rPr>
              <a:t>Άνδρες</a:t>
            </a:r>
            <a:endParaRPr lang="el-GR" sz="2000" b="0" i="1" u="sng" strike="noStrike" spc="-1" dirty="0">
              <a:latin typeface="Arial"/>
            </a:endParaRPr>
          </a:p>
          <a:p>
            <a:pPr marL="514350" indent="-514350">
              <a:buFont typeface="+mj-lt"/>
              <a:buAutoNum type="romanLcPeriod"/>
            </a:pPr>
            <a:r>
              <a:rPr lang="el-GR" sz="2000" b="0" strike="noStrike" spc="-1" dirty="0">
                <a:latin typeface="Calibri"/>
              </a:rPr>
              <a:t>Ακμή</a:t>
            </a:r>
            <a:endParaRPr lang="el-GR" sz="2000" b="0" strike="noStrike" spc="-1" dirty="0">
              <a:latin typeface="Arial"/>
            </a:endParaRPr>
          </a:p>
          <a:p>
            <a:pPr marL="514350" indent="-514350">
              <a:buFont typeface="+mj-lt"/>
              <a:buAutoNum type="romanLcPeriod"/>
            </a:pPr>
            <a:r>
              <a:rPr lang="el-GR" sz="2000" b="0" strike="noStrike" spc="-1" dirty="0">
                <a:latin typeface="Calibri"/>
              </a:rPr>
              <a:t>Σμίκρυνση των </a:t>
            </a:r>
            <a:r>
              <a:rPr lang="el-GR" sz="2000" b="0" strike="noStrike" spc="-1" dirty="0" err="1">
                <a:latin typeface="Calibri"/>
              </a:rPr>
              <a:t>όρχεων</a:t>
            </a:r>
            <a:endParaRPr lang="el-GR" sz="2000" b="0" strike="noStrike" spc="-1" dirty="0">
              <a:latin typeface="Arial"/>
            </a:endParaRPr>
          </a:p>
          <a:p>
            <a:pPr marL="514350" indent="-514350">
              <a:buFont typeface="+mj-lt"/>
              <a:buAutoNum type="romanLcPeriod"/>
            </a:pPr>
            <a:r>
              <a:rPr lang="el-GR" sz="2000" b="0" strike="noStrike" spc="-1" dirty="0">
                <a:latin typeface="Calibri"/>
              </a:rPr>
              <a:t>Γυναικομαστία</a:t>
            </a:r>
            <a:endParaRPr lang="el-GR" sz="2000" b="0" strike="noStrike" spc="-1" dirty="0">
              <a:latin typeface="Arial"/>
            </a:endParaRPr>
          </a:p>
          <a:p>
            <a:pPr marL="514350" indent="-514350">
              <a:buFont typeface="+mj-lt"/>
              <a:buAutoNum type="romanLcPeriod"/>
            </a:pPr>
            <a:r>
              <a:rPr lang="el-GR" sz="2000" b="0" strike="noStrike" spc="-1" dirty="0">
                <a:latin typeface="Calibri"/>
              </a:rPr>
              <a:t>Υπερπλασία προστάτη</a:t>
            </a:r>
            <a:endParaRPr lang="el-GR" sz="2000" b="0" strike="noStrike" spc="-1" dirty="0">
              <a:latin typeface="Arial"/>
            </a:endParaRPr>
          </a:p>
          <a:p>
            <a:pPr marL="514350" indent="-514350">
              <a:buFont typeface="+mj-lt"/>
              <a:buAutoNum type="romanLcPeriod"/>
            </a:pPr>
            <a:r>
              <a:rPr lang="el-GR" sz="2000" b="0" strike="noStrike" spc="-1" dirty="0">
                <a:latin typeface="Calibri"/>
              </a:rPr>
              <a:t>Διαταραχές διάθεσης</a:t>
            </a:r>
            <a:endParaRPr lang="el-GR" sz="2000" b="0" strike="noStrike" spc="-1" dirty="0">
              <a:latin typeface="Arial"/>
            </a:endParaRPr>
          </a:p>
        </p:txBody>
      </p:sp>
      <p:sp>
        <p:nvSpPr>
          <p:cNvPr id="23" name="TextBox 9">
            <a:extLst>
              <a:ext uri="{FF2B5EF4-FFF2-40B4-BE49-F238E27FC236}">
                <a16:creationId xmlns:a16="http://schemas.microsoft.com/office/drawing/2014/main" id="{031F0CC3-AEAD-4A9A-8FC4-618B92964F80}"/>
              </a:ext>
            </a:extLst>
          </p:cNvPr>
          <p:cNvSpPr/>
          <p:nvPr/>
        </p:nvSpPr>
        <p:spPr>
          <a:xfrm>
            <a:off x="7448803" y="3669467"/>
            <a:ext cx="4890947" cy="224531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/>
            <a:r>
              <a:rPr lang="el-GR" sz="2000" b="0" i="1" u="sng" strike="noStrike" spc="-1" dirty="0">
                <a:latin typeface="Calibri"/>
              </a:rPr>
              <a:t>Γυναίκες</a:t>
            </a:r>
            <a:endParaRPr lang="el-GR" sz="2000" b="0" i="1" u="sng" strike="noStrike" spc="-1" dirty="0">
              <a:latin typeface="Arial"/>
            </a:endParaRPr>
          </a:p>
          <a:p>
            <a:pPr marL="514350" indent="-514350">
              <a:buFont typeface="+mj-lt"/>
              <a:buAutoNum type="romanLcPeriod"/>
            </a:pPr>
            <a:r>
              <a:rPr lang="el-GR" sz="2000" b="0" strike="noStrike" spc="-1" dirty="0">
                <a:latin typeface="Calibri"/>
              </a:rPr>
              <a:t>Ακμή</a:t>
            </a:r>
            <a:endParaRPr lang="el-GR" sz="2000" b="0" strike="noStrike" spc="-1" dirty="0">
              <a:latin typeface="Arial"/>
            </a:endParaRPr>
          </a:p>
          <a:p>
            <a:pPr marL="514350" indent="-514350">
              <a:buFont typeface="+mj-lt"/>
              <a:buAutoNum type="romanLcPeriod"/>
            </a:pPr>
            <a:r>
              <a:rPr lang="el-GR" sz="2000" b="0" strike="noStrike" spc="-1" dirty="0">
                <a:latin typeface="Calibri"/>
              </a:rPr>
              <a:t>Βάθυνση φωνής</a:t>
            </a:r>
            <a:endParaRPr lang="el-GR" sz="2000" b="0" strike="noStrike" spc="-1" dirty="0">
              <a:latin typeface="Arial"/>
            </a:endParaRPr>
          </a:p>
          <a:p>
            <a:pPr marL="514350" indent="-514350">
              <a:buFont typeface="+mj-lt"/>
              <a:buAutoNum type="romanLcPeriod"/>
            </a:pPr>
            <a:r>
              <a:rPr lang="el-GR" sz="2000" b="0" strike="noStrike" spc="-1" dirty="0">
                <a:latin typeface="Calibri"/>
              </a:rPr>
              <a:t>Υπερτροφία κλειτορίδας</a:t>
            </a:r>
            <a:endParaRPr lang="el-GR" sz="2000" b="0" strike="noStrike" spc="-1" dirty="0">
              <a:latin typeface="Arial"/>
            </a:endParaRPr>
          </a:p>
          <a:p>
            <a:pPr marL="514350" indent="-514350">
              <a:buFont typeface="+mj-lt"/>
              <a:buAutoNum type="romanLcPeriod"/>
            </a:pPr>
            <a:r>
              <a:rPr lang="el-GR" sz="2000" b="0" strike="noStrike" spc="-1" dirty="0" err="1">
                <a:latin typeface="Calibri"/>
              </a:rPr>
              <a:t>Δασυτριχισμός</a:t>
            </a:r>
            <a:endParaRPr lang="el-GR" sz="2000" b="0" strike="noStrike" spc="-1" dirty="0">
              <a:latin typeface="Arial"/>
            </a:endParaRPr>
          </a:p>
          <a:p>
            <a:pPr marL="514350" indent="-514350">
              <a:buFont typeface="+mj-lt"/>
              <a:buAutoNum type="romanLcPeriod"/>
            </a:pPr>
            <a:r>
              <a:rPr lang="el-GR" sz="2000" b="0" strike="noStrike" spc="-1" dirty="0">
                <a:latin typeface="Calibri"/>
              </a:rPr>
              <a:t>Διαταραχές </a:t>
            </a:r>
            <a:r>
              <a:rPr lang="el-GR" sz="2000" b="0" strike="noStrike" spc="-1" dirty="0" err="1">
                <a:latin typeface="Calibri"/>
              </a:rPr>
              <a:t>εμμηνορυσιακού</a:t>
            </a:r>
            <a:r>
              <a:rPr lang="el-GR" sz="2000" b="0" strike="noStrike" spc="-1" dirty="0">
                <a:latin typeface="Calibri"/>
              </a:rPr>
              <a:t> κύκλου</a:t>
            </a:r>
            <a:endParaRPr lang="el-GR" sz="2000" b="0" strike="noStrike" spc="-1" dirty="0">
              <a:latin typeface="Arial"/>
            </a:endParaRPr>
          </a:p>
          <a:p>
            <a:pPr marL="514350" indent="-514350">
              <a:buFont typeface="+mj-lt"/>
              <a:buAutoNum type="romanLcPeriod"/>
            </a:pPr>
            <a:r>
              <a:rPr lang="el-GR" sz="2000" b="0" strike="noStrike" spc="-1" dirty="0">
                <a:latin typeface="Calibri"/>
              </a:rPr>
              <a:t>Διαταραχές διάθεσης</a:t>
            </a:r>
            <a:endParaRPr lang="el-GR" sz="2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70287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Εικόνα 4" descr="Προεπισκόπηση εικόνας">
            <a:extLst>
              <a:ext uri="{FF2B5EF4-FFF2-40B4-BE49-F238E27FC236}">
                <a16:creationId xmlns:a16="http://schemas.microsoft.com/office/drawing/2014/main" id="{58FFCABA-A195-4BCD-AABB-4F0113C5363B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83" y="5593863"/>
            <a:ext cx="2266715" cy="1028786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PlaceHolder 1">
            <a:extLst>
              <a:ext uri="{FF2B5EF4-FFF2-40B4-BE49-F238E27FC236}">
                <a16:creationId xmlns:a16="http://schemas.microsoft.com/office/drawing/2014/main" id="{7352CDB6-8682-4A22-8F83-960CB8C0A879}"/>
              </a:ext>
            </a:extLst>
          </p:cNvPr>
          <p:cNvSpPr txBox="1">
            <a:spLocks/>
          </p:cNvSpPr>
          <p:nvPr/>
        </p:nvSpPr>
        <p:spPr>
          <a:xfrm>
            <a:off x="4474518" y="182775"/>
            <a:ext cx="6990080" cy="657225"/>
          </a:xfrm>
          <a:prstGeom prst="rect">
            <a:avLst/>
          </a:prstGeom>
          <a:noFill/>
          <a:ln w="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2400" b="1" spc="-1" dirty="0">
                <a:latin typeface="+mn-lt"/>
              </a:rPr>
              <a:t>ΠΕΠΤΙΔΙΚΕΣ ΟΡΜΟΝΕΣ ΚΑΙ ΑΥΞΗΤΙΚΟΙ ΠΑΡΑΓΟΝΤΕΣ </a:t>
            </a:r>
            <a:br>
              <a:rPr lang="el-GR" sz="2400" b="1" dirty="0">
                <a:latin typeface="+mn-lt"/>
              </a:rPr>
            </a:br>
            <a:endParaRPr lang="el-GR" sz="2400" b="1" spc="-1" dirty="0">
              <a:latin typeface="+mn-lt"/>
            </a:endParaRPr>
          </a:p>
        </p:txBody>
      </p:sp>
      <p:sp>
        <p:nvSpPr>
          <p:cNvPr id="21" name="TextBox 6">
            <a:extLst>
              <a:ext uri="{FF2B5EF4-FFF2-40B4-BE49-F238E27FC236}">
                <a16:creationId xmlns:a16="http://schemas.microsoft.com/office/drawing/2014/main" id="{BFA6E82C-2CE8-4080-9961-4D9131CB8223}"/>
              </a:ext>
            </a:extLst>
          </p:cNvPr>
          <p:cNvSpPr/>
          <p:nvPr/>
        </p:nvSpPr>
        <p:spPr>
          <a:xfrm>
            <a:off x="4337657" y="1554646"/>
            <a:ext cx="2677780" cy="101420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marL="342900" indent="-342900" algn="ctr">
              <a:lnSpc>
                <a:spcPct val="200000"/>
              </a:lnSpc>
              <a:buFont typeface="Wingdings" panose="05000000000000000000" pitchFamily="2" charset="2"/>
              <a:buChar char="v"/>
              <a:tabLst>
                <a:tab pos="0" algn="l"/>
              </a:tabLst>
            </a:pPr>
            <a:r>
              <a:rPr lang="el-GR" sz="2000" b="0" strike="noStrike" spc="-1" dirty="0" err="1">
                <a:latin typeface="Calibri"/>
              </a:rPr>
              <a:t>Ερυθροποιητίνη</a:t>
            </a:r>
            <a:endParaRPr lang="el-G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el-GR" sz="2000" b="0" strike="noStrike" spc="-1" dirty="0">
              <a:latin typeface="Arial"/>
            </a:endParaRPr>
          </a:p>
        </p:txBody>
      </p:sp>
      <p:sp>
        <p:nvSpPr>
          <p:cNvPr id="22" name="TextBox 7">
            <a:extLst>
              <a:ext uri="{FF2B5EF4-FFF2-40B4-BE49-F238E27FC236}">
                <a16:creationId xmlns:a16="http://schemas.microsoft.com/office/drawing/2014/main" id="{3B255E76-849C-4884-BDA9-A993CB41F3A9}"/>
              </a:ext>
            </a:extLst>
          </p:cNvPr>
          <p:cNvSpPr/>
          <p:nvPr/>
        </p:nvSpPr>
        <p:spPr>
          <a:xfrm>
            <a:off x="5035210" y="2641453"/>
            <a:ext cx="6429388" cy="61826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marL="342900" indent="-342900" algn="ctr">
              <a:lnSpc>
                <a:spcPct val="200000"/>
              </a:lnSpc>
              <a:buFont typeface="Wingdings" panose="05000000000000000000" pitchFamily="2" charset="2"/>
              <a:buChar char="v"/>
              <a:tabLst>
                <a:tab pos="0" algn="l"/>
              </a:tabLst>
            </a:pPr>
            <a:r>
              <a:rPr lang="el-GR" sz="2000" b="0" strike="noStrike" spc="-1" dirty="0" err="1">
                <a:latin typeface="Calibri"/>
              </a:rPr>
              <a:t>Εκλυτικοί</a:t>
            </a:r>
            <a:r>
              <a:rPr lang="el-GR" sz="2000" b="0" strike="noStrike" spc="-1" dirty="0">
                <a:latin typeface="Calibri"/>
              </a:rPr>
              <a:t> παράγοντες </a:t>
            </a:r>
            <a:r>
              <a:rPr lang="el-GR" sz="2000" b="0" strike="noStrike" spc="-1" dirty="0" err="1">
                <a:latin typeface="Calibri"/>
              </a:rPr>
              <a:t>χοριακής</a:t>
            </a:r>
            <a:r>
              <a:rPr lang="el-GR" sz="2000" b="0" strike="noStrike" spc="-1" dirty="0">
                <a:latin typeface="Calibri"/>
              </a:rPr>
              <a:t> </a:t>
            </a:r>
            <a:r>
              <a:rPr lang="el-GR" sz="2000" b="0" strike="noStrike" spc="-1" dirty="0" err="1">
                <a:latin typeface="Calibri"/>
              </a:rPr>
              <a:t>γοναδοτροπίνης</a:t>
            </a:r>
            <a:r>
              <a:rPr lang="el-GR" sz="2000" b="0" strike="noStrike" spc="-1" dirty="0">
                <a:latin typeface="Calibri"/>
              </a:rPr>
              <a:t> και </a:t>
            </a:r>
            <a:r>
              <a:rPr lang="en-US" sz="2000" b="0" strike="noStrike" spc="-1" dirty="0">
                <a:latin typeface="Calibri"/>
              </a:rPr>
              <a:t>LH</a:t>
            </a:r>
            <a:endParaRPr lang="el-GR" sz="2000" b="0" strike="noStrike" spc="-1" dirty="0">
              <a:latin typeface="Arial"/>
            </a:endParaRPr>
          </a:p>
        </p:txBody>
      </p:sp>
      <p:sp>
        <p:nvSpPr>
          <p:cNvPr id="23" name="TextBox 10">
            <a:extLst>
              <a:ext uri="{FF2B5EF4-FFF2-40B4-BE49-F238E27FC236}">
                <a16:creationId xmlns:a16="http://schemas.microsoft.com/office/drawing/2014/main" id="{60C42330-3F30-4CE0-BA0D-35D51D6B86EE}"/>
              </a:ext>
            </a:extLst>
          </p:cNvPr>
          <p:cNvSpPr/>
          <p:nvPr/>
        </p:nvSpPr>
        <p:spPr>
          <a:xfrm>
            <a:off x="5741470" y="3620107"/>
            <a:ext cx="2677780" cy="61826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marL="342900" indent="-342900" algn="ctr">
              <a:lnSpc>
                <a:spcPct val="200000"/>
              </a:lnSpc>
              <a:buFont typeface="Wingdings" panose="05000000000000000000" pitchFamily="2" charset="2"/>
              <a:buChar char="v"/>
              <a:tabLst>
                <a:tab pos="0" algn="l"/>
              </a:tabLst>
            </a:pPr>
            <a:r>
              <a:rPr lang="el-GR" sz="2000" b="0" strike="noStrike" spc="-1" dirty="0">
                <a:latin typeface="Calibri"/>
              </a:rPr>
              <a:t>Αυξητική ορμόνη</a:t>
            </a:r>
            <a:endParaRPr lang="el-GR" sz="2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72517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Εικόνα 4" descr="Προεπισκόπηση εικόνας">
            <a:extLst>
              <a:ext uri="{FF2B5EF4-FFF2-40B4-BE49-F238E27FC236}">
                <a16:creationId xmlns:a16="http://schemas.microsoft.com/office/drawing/2014/main" id="{58FFCABA-A195-4BCD-AABB-4F0113C5363B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83" y="5593863"/>
            <a:ext cx="2266715" cy="1028786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PlaceHolder 1">
            <a:extLst>
              <a:ext uri="{FF2B5EF4-FFF2-40B4-BE49-F238E27FC236}">
                <a16:creationId xmlns:a16="http://schemas.microsoft.com/office/drawing/2014/main" id="{73BBD97F-0FA2-4057-BDBE-4602DCC46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3600" y="57772"/>
            <a:ext cx="3323360" cy="516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el-GR" sz="2400" b="1" strike="noStrike" spc="-1" dirty="0">
                <a:latin typeface="Calibri" panose="020F0502020204030204" pitchFamily="34" charset="0"/>
                <a:cs typeface="Calibri" panose="020F0502020204030204" pitchFamily="34" charset="0"/>
              </a:rPr>
              <a:t>ΕΠΙΠΤΩΣΕΙΣ</a:t>
            </a:r>
          </a:p>
        </p:txBody>
      </p:sp>
      <p:sp>
        <p:nvSpPr>
          <p:cNvPr id="21" name="PlaceHolder 2">
            <a:extLst>
              <a:ext uri="{FF2B5EF4-FFF2-40B4-BE49-F238E27FC236}">
                <a16:creationId xmlns:a16="http://schemas.microsoft.com/office/drawing/2014/main" id="{74A214AA-CD3B-4C13-AFC6-6719BA56DA8A}"/>
              </a:ext>
            </a:extLst>
          </p:cNvPr>
          <p:cNvSpPr txBox="1">
            <a:spLocks/>
          </p:cNvSpPr>
          <p:nvPr/>
        </p:nvSpPr>
        <p:spPr>
          <a:xfrm>
            <a:off x="5364276" y="1032262"/>
            <a:ext cx="3438360" cy="486720"/>
          </a:xfrm>
          <a:prstGeom prst="rect">
            <a:avLst/>
          </a:prstGeom>
          <a:noFill/>
          <a:ln w="0"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ctr">
              <a:spcBef>
                <a:spcPts val="1001"/>
              </a:spcBef>
              <a:buFont typeface="Wingdings" panose="05000000000000000000" pitchFamily="2" charset="2"/>
              <a:buChar char="v"/>
              <a:tabLst>
                <a:tab pos="0" algn="l"/>
              </a:tabLst>
            </a:pPr>
            <a:r>
              <a:rPr lang="el-GR" sz="2000" u="sng" spc="-1" dirty="0" err="1">
                <a:latin typeface="Calibri"/>
              </a:rPr>
              <a:t>Ερυθροποιητίνη</a:t>
            </a:r>
            <a:endParaRPr lang="el-GR" sz="2000" u="sng" spc="-1" dirty="0">
              <a:latin typeface="Arial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1F13596-369C-4957-A1EE-FDC7C801A490}"/>
              </a:ext>
            </a:extLst>
          </p:cNvPr>
          <p:cNvSpPr txBox="1"/>
          <p:nvPr/>
        </p:nvSpPr>
        <p:spPr>
          <a:xfrm>
            <a:off x="5861409" y="1522654"/>
            <a:ext cx="639572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48000" indent="-400050">
              <a:buFont typeface="+mj-lt"/>
              <a:buAutoNum type="romanLcPeriod"/>
              <a:tabLst>
                <a:tab pos="0" algn="l"/>
              </a:tabLst>
            </a:pPr>
            <a:r>
              <a:rPr lang="el-GR" sz="1800" b="0" strike="noStrike" spc="-1" dirty="0">
                <a:latin typeface="Calibri"/>
              </a:rPr>
              <a:t>Εμφάνιση </a:t>
            </a:r>
            <a:r>
              <a:rPr lang="el-GR" sz="1800" b="0" strike="noStrike" spc="-1" dirty="0" err="1">
                <a:latin typeface="Calibri"/>
              </a:rPr>
              <a:t>θρομβοεμβολικών</a:t>
            </a:r>
            <a:r>
              <a:rPr lang="el-GR" sz="1800" b="0" strike="noStrike" spc="-1" dirty="0">
                <a:latin typeface="Calibri"/>
              </a:rPr>
              <a:t> επεισοδίων </a:t>
            </a:r>
            <a:endParaRPr lang="el-GR" sz="1800" b="0" strike="noStrike" spc="-1" dirty="0">
              <a:latin typeface="Arial"/>
            </a:endParaRPr>
          </a:p>
          <a:p>
            <a:pPr marL="648000" indent="-400050">
              <a:buFont typeface="+mj-lt"/>
              <a:buAutoNum type="romanLcPeriod"/>
              <a:tabLst>
                <a:tab pos="0" algn="l"/>
              </a:tabLst>
            </a:pPr>
            <a:r>
              <a:rPr lang="el-GR" sz="1800" b="0" strike="noStrike" spc="-1" dirty="0">
                <a:latin typeface="Calibri"/>
              </a:rPr>
              <a:t>Παραγωγή </a:t>
            </a:r>
            <a:r>
              <a:rPr lang="el-GR" sz="1800" b="0" strike="noStrike" spc="-1" dirty="0" err="1">
                <a:latin typeface="Calibri"/>
              </a:rPr>
              <a:t>αυτοαντισωμάτων</a:t>
            </a:r>
            <a:r>
              <a:rPr lang="el-GR" sz="1800" b="0" strike="noStrike" spc="-1" dirty="0">
                <a:latin typeface="Calibri"/>
              </a:rPr>
              <a:t> έναντι της </a:t>
            </a:r>
            <a:r>
              <a:rPr lang="el-GR" sz="1800" b="0" strike="noStrike" spc="-1" dirty="0" err="1">
                <a:latin typeface="Calibri"/>
              </a:rPr>
              <a:t>ερυθροποιητίνης</a:t>
            </a:r>
            <a:endParaRPr lang="el-GR" sz="1800" b="0" strike="noStrike" spc="-1" dirty="0">
              <a:latin typeface="Arial"/>
            </a:endParaRPr>
          </a:p>
          <a:p>
            <a:pPr marL="648000" indent="-400050">
              <a:buFont typeface="+mj-lt"/>
              <a:buAutoNum type="romanLcPeriod"/>
              <a:tabLst>
                <a:tab pos="0" algn="l"/>
              </a:tabLst>
            </a:pPr>
            <a:r>
              <a:rPr lang="en-US" sz="1800" b="0" strike="noStrike" spc="-1" dirty="0">
                <a:latin typeface="Calibri"/>
              </a:rPr>
              <a:t>HIV </a:t>
            </a:r>
            <a:r>
              <a:rPr lang="el-GR" sz="1800" b="0" strike="noStrike" spc="-1" dirty="0">
                <a:latin typeface="Calibri"/>
              </a:rPr>
              <a:t>μολύνσεις από τη χρήση κοινών συρίγγων</a:t>
            </a:r>
            <a:endParaRPr lang="el-GR" sz="1800" b="0" strike="noStrike" spc="-1" dirty="0">
              <a:latin typeface="Arial"/>
            </a:endParaRPr>
          </a:p>
        </p:txBody>
      </p:sp>
      <p:sp>
        <p:nvSpPr>
          <p:cNvPr id="25" name="Υπότιτλος 2">
            <a:extLst>
              <a:ext uri="{FF2B5EF4-FFF2-40B4-BE49-F238E27FC236}">
                <a16:creationId xmlns:a16="http://schemas.microsoft.com/office/drawing/2014/main" id="{C6720EF5-71FC-4FE1-AF81-233AA5B85373}"/>
              </a:ext>
            </a:extLst>
          </p:cNvPr>
          <p:cNvSpPr/>
          <p:nvPr/>
        </p:nvSpPr>
        <p:spPr>
          <a:xfrm>
            <a:off x="4172216" y="2603402"/>
            <a:ext cx="6395720" cy="486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noAutofit/>
          </a:bodyPr>
          <a:lstStyle/>
          <a:p>
            <a:pPr marL="342900" indent="-342900" algn="ctr">
              <a:lnSpc>
                <a:spcPct val="150000"/>
              </a:lnSpc>
              <a:buFont typeface="Wingdings" panose="05000000000000000000" pitchFamily="2" charset="2"/>
              <a:buChar char="v"/>
              <a:tabLst>
                <a:tab pos="0" algn="l"/>
              </a:tabLst>
            </a:pPr>
            <a:r>
              <a:rPr lang="el-GR" sz="2000" b="0" u="sng" strike="noStrike" spc="-1" dirty="0" err="1">
                <a:latin typeface="Calibri"/>
              </a:rPr>
              <a:t>Εκλυτικοί</a:t>
            </a:r>
            <a:r>
              <a:rPr lang="el-GR" sz="2000" b="0" u="sng" strike="noStrike" spc="-1" dirty="0">
                <a:latin typeface="Calibri"/>
              </a:rPr>
              <a:t> παράγοντες </a:t>
            </a:r>
            <a:r>
              <a:rPr lang="el-GR" sz="2000" b="0" u="sng" strike="noStrike" spc="-1" dirty="0" err="1">
                <a:latin typeface="Calibri"/>
              </a:rPr>
              <a:t>χοριακής</a:t>
            </a:r>
            <a:r>
              <a:rPr lang="el-GR" sz="2000" b="0" u="sng" strike="noStrike" spc="-1" dirty="0">
                <a:latin typeface="Calibri"/>
              </a:rPr>
              <a:t> </a:t>
            </a:r>
            <a:r>
              <a:rPr lang="el-GR" sz="2000" b="0" u="sng" strike="noStrike" spc="-1" dirty="0" err="1">
                <a:latin typeface="Calibri"/>
              </a:rPr>
              <a:t>γοναδοτροπίνης</a:t>
            </a:r>
            <a:r>
              <a:rPr lang="el-GR" sz="2000" b="0" u="sng" strike="noStrike" spc="-1" dirty="0">
                <a:latin typeface="Calibri"/>
              </a:rPr>
              <a:t> και </a:t>
            </a:r>
            <a:r>
              <a:rPr lang="en-US" sz="2000" b="0" u="sng" strike="noStrike" spc="-1" dirty="0">
                <a:latin typeface="Calibri"/>
              </a:rPr>
              <a:t>LH</a:t>
            </a:r>
            <a:endParaRPr lang="el-GR" sz="2000" b="0" u="sng" strike="noStrike" spc="-1" dirty="0">
              <a:latin typeface="Arial"/>
            </a:endParaRPr>
          </a:p>
        </p:txBody>
      </p:sp>
      <p:sp>
        <p:nvSpPr>
          <p:cNvPr id="26" name="TextBox 12">
            <a:extLst>
              <a:ext uri="{FF2B5EF4-FFF2-40B4-BE49-F238E27FC236}">
                <a16:creationId xmlns:a16="http://schemas.microsoft.com/office/drawing/2014/main" id="{8EEF6C72-2516-451C-B28C-9C0CE39757A2}"/>
              </a:ext>
            </a:extLst>
          </p:cNvPr>
          <p:cNvSpPr/>
          <p:nvPr/>
        </p:nvSpPr>
        <p:spPr>
          <a:xfrm>
            <a:off x="4352909" y="3243968"/>
            <a:ext cx="3165840" cy="249794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400050" indent="-400050">
              <a:lnSpc>
                <a:spcPct val="100000"/>
              </a:lnSpc>
              <a:buFont typeface="+mj-lt"/>
              <a:buAutoNum type="romanLcPeriod"/>
            </a:pPr>
            <a:r>
              <a:rPr lang="el-GR" b="0" strike="noStrike" spc="-1" dirty="0">
                <a:latin typeface="Calibri"/>
              </a:rPr>
              <a:t>Αρθραλγίες</a:t>
            </a:r>
            <a:endParaRPr lang="el-GR" b="0" strike="noStrike" spc="-1" dirty="0">
              <a:latin typeface="Arial"/>
            </a:endParaRPr>
          </a:p>
          <a:p>
            <a:pPr marL="400050" indent="-400050">
              <a:lnSpc>
                <a:spcPct val="100000"/>
              </a:lnSpc>
              <a:buFont typeface="+mj-lt"/>
              <a:buAutoNum type="romanLcPeriod"/>
            </a:pPr>
            <a:r>
              <a:rPr lang="el-GR" b="0" strike="noStrike" spc="-1" dirty="0">
                <a:latin typeface="Calibri"/>
              </a:rPr>
              <a:t>Μείωση όρεξης</a:t>
            </a:r>
            <a:endParaRPr lang="el-GR" b="0" strike="noStrike" spc="-1" dirty="0">
              <a:latin typeface="Arial"/>
            </a:endParaRPr>
          </a:p>
          <a:p>
            <a:pPr marL="400050" indent="-400050">
              <a:lnSpc>
                <a:spcPct val="100000"/>
              </a:lnSpc>
              <a:buFont typeface="+mj-lt"/>
              <a:buAutoNum type="romanLcPeriod"/>
            </a:pPr>
            <a:r>
              <a:rPr lang="el-GR" b="0" strike="noStrike" spc="-1" dirty="0">
                <a:latin typeface="Calibri"/>
              </a:rPr>
              <a:t>Εξάψεις</a:t>
            </a:r>
            <a:endParaRPr lang="el-GR" b="0" strike="noStrike" spc="-1" dirty="0">
              <a:latin typeface="Arial"/>
            </a:endParaRPr>
          </a:p>
          <a:p>
            <a:pPr marL="400050" indent="-400050">
              <a:lnSpc>
                <a:spcPct val="100000"/>
              </a:lnSpc>
              <a:buFont typeface="+mj-lt"/>
              <a:buAutoNum type="romanLcPeriod"/>
            </a:pPr>
            <a:r>
              <a:rPr lang="el-GR" b="0" strike="noStrike" spc="-1" dirty="0">
                <a:latin typeface="Calibri"/>
              </a:rPr>
              <a:t>Μείωση λίμπιντο</a:t>
            </a:r>
            <a:endParaRPr lang="el-GR" b="0" strike="noStrike" spc="-1" dirty="0">
              <a:latin typeface="Arial"/>
            </a:endParaRPr>
          </a:p>
          <a:p>
            <a:pPr marL="400050" indent="-400050">
              <a:lnSpc>
                <a:spcPct val="100000"/>
              </a:lnSpc>
              <a:buFont typeface="+mj-lt"/>
              <a:buAutoNum type="romanLcPeriod"/>
            </a:pPr>
            <a:r>
              <a:rPr lang="el-GR" b="0" strike="noStrike" spc="-1" dirty="0">
                <a:latin typeface="Calibri"/>
              </a:rPr>
              <a:t>Στυτική δυσλειτουργία </a:t>
            </a:r>
            <a:endParaRPr lang="el-GR" b="0" strike="noStrike" spc="-1" dirty="0">
              <a:latin typeface="Arial"/>
            </a:endParaRPr>
          </a:p>
          <a:p>
            <a:pPr marL="400050" indent="-400050">
              <a:lnSpc>
                <a:spcPct val="100000"/>
              </a:lnSpc>
              <a:buFont typeface="+mj-lt"/>
              <a:buAutoNum type="romanLcPeriod"/>
            </a:pPr>
            <a:r>
              <a:rPr lang="el-GR" b="0" strike="noStrike" spc="-1" dirty="0">
                <a:latin typeface="Calibri"/>
              </a:rPr>
              <a:t>Πονοκέφαλοι </a:t>
            </a:r>
            <a:endParaRPr lang="el-GR" b="0" strike="noStrike" spc="-1" dirty="0">
              <a:latin typeface="Arial"/>
            </a:endParaRPr>
          </a:p>
          <a:p>
            <a:pPr marL="400050" indent="-400050">
              <a:lnSpc>
                <a:spcPct val="100000"/>
              </a:lnSpc>
              <a:buFont typeface="+mj-lt"/>
              <a:buAutoNum type="romanLcPeriod"/>
            </a:pPr>
            <a:r>
              <a:rPr lang="el-GR" b="0" strike="noStrike" spc="-1" dirty="0">
                <a:latin typeface="Calibri"/>
              </a:rPr>
              <a:t>Κόπωση</a:t>
            </a:r>
            <a:endParaRPr lang="el-GR" b="0" strike="noStrike" spc="-1" dirty="0">
              <a:latin typeface="Arial"/>
            </a:endParaRPr>
          </a:p>
          <a:p>
            <a:pPr algn="ctr">
              <a:lnSpc>
                <a:spcPct val="200000"/>
              </a:lnSpc>
              <a:tabLst>
                <a:tab pos="0" algn="l"/>
              </a:tabLst>
            </a:pPr>
            <a:endParaRPr lang="el-GR" b="0" strike="noStrike" spc="-1" dirty="0">
              <a:latin typeface="Arial"/>
            </a:endParaRPr>
          </a:p>
        </p:txBody>
      </p:sp>
      <p:sp>
        <p:nvSpPr>
          <p:cNvPr id="27" name="Υπότιτλος 2">
            <a:extLst>
              <a:ext uri="{FF2B5EF4-FFF2-40B4-BE49-F238E27FC236}">
                <a16:creationId xmlns:a16="http://schemas.microsoft.com/office/drawing/2014/main" id="{1C425F0A-9E4C-41F9-8EE4-504E77A2A111}"/>
              </a:ext>
            </a:extLst>
          </p:cNvPr>
          <p:cNvSpPr/>
          <p:nvPr/>
        </p:nvSpPr>
        <p:spPr>
          <a:xfrm>
            <a:off x="7340089" y="4006222"/>
            <a:ext cx="3438360" cy="486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noAutofit/>
          </a:bodyPr>
          <a:lstStyle/>
          <a:p>
            <a:pPr marL="342900" indent="-342900" algn="ctr">
              <a:lnSpc>
                <a:spcPct val="90000"/>
              </a:lnSpc>
              <a:spcBef>
                <a:spcPts val="1001"/>
              </a:spcBef>
              <a:buFont typeface="Wingdings" panose="05000000000000000000" pitchFamily="2" charset="2"/>
              <a:buChar char="v"/>
              <a:tabLst>
                <a:tab pos="0" algn="l"/>
              </a:tabLst>
            </a:pPr>
            <a:r>
              <a:rPr lang="el-GR" sz="2000" b="0" u="sng" strike="noStrike" spc="-1" dirty="0">
                <a:latin typeface="Calibri"/>
              </a:rPr>
              <a:t>Αυξητική ορμόνη</a:t>
            </a:r>
            <a:endParaRPr lang="el-GR" sz="2000" b="0" u="sng" strike="noStrike" spc="-1" dirty="0">
              <a:latin typeface="Arial"/>
            </a:endParaRPr>
          </a:p>
        </p:txBody>
      </p:sp>
      <p:sp>
        <p:nvSpPr>
          <p:cNvPr id="28" name="TextBox 8">
            <a:extLst>
              <a:ext uri="{FF2B5EF4-FFF2-40B4-BE49-F238E27FC236}">
                <a16:creationId xmlns:a16="http://schemas.microsoft.com/office/drawing/2014/main" id="{DD176F39-22E1-46D7-895E-69D6D62EF642}"/>
              </a:ext>
            </a:extLst>
          </p:cNvPr>
          <p:cNvSpPr/>
          <p:nvPr/>
        </p:nvSpPr>
        <p:spPr>
          <a:xfrm>
            <a:off x="7957587" y="4522036"/>
            <a:ext cx="4546440" cy="230687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400050" indent="-400050">
              <a:lnSpc>
                <a:spcPct val="100000"/>
              </a:lnSpc>
              <a:buFont typeface="+mj-lt"/>
              <a:buAutoNum type="romanLcPeriod"/>
            </a:pPr>
            <a:r>
              <a:rPr lang="el-GR" b="0" strike="noStrike" spc="-1" dirty="0">
                <a:latin typeface="Calibri"/>
              </a:rPr>
              <a:t>Μεγαλακρία</a:t>
            </a:r>
            <a:endParaRPr lang="el-GR" b="0" strike="noStrike" spc="-1" dirty="0">
              <a:latin typeface="Arial"/>
            </a:endParaRPr>
          </a:p>
          <a:p>
            <a:pPr marL="400050" indent="-400050">
              <a:lnSpc>
                <a:spcPct val="100000"/>
              </a:lnSpc>
              <a:buFont typeface="+mj-lt"/>
              <a:buAutoNum type="romanLcPeriod"/>
            </a:pPr>
            <a:r>
              <a:rPr lang="el-GR" b="0" strike="noStrike" spc="-1" dirty="0" err="1">
                <a:latin typeface="Calibri"/>
              </a:rPr>
              <a:t>Μεγαλοκαρδία</a:t>
            </a:r>
            <a:endParaRPr lang="el-GR" b="0" strike="noStrike" spc="-1" dirty="0">
              <a:latin typeface="Arial"/>
            </a:endParaRPr>
          </a:p>
          <a:p>
            <a:pPr marL="400050" indent="-400050">
              <a:lnSpc>
                <a:spcPct val="100000"/>
              </a:lnSpc>
              <a:buFont typeface="+mj-lt"/>
              <a:buAutoNum type="romanLcPeriod"/>
            </a:pPr>
            <a:r>
              <a:rPr lang="el-GR" b="0" strike="noStrike" spc="-1" dirty="0">
                <a:latin typeface="Calibri"/>
              </a:rPr>
              <a:t>Αρθραλγία - Οστεοαρθρίτιδα</a:t>
            </a:r>
            <a:endParaRPr lang="el-GR" b="0" strike="noStrike" spc="-1" dirty="0">
              <a:latin typeface="Arial"/>
            </a:endParaRPr>
          </a:p>
          <a:p>
            <a:pPr marL="400050" indent="-400050">
              <a:lnSpc>
                <a:spcPct val="100000"/>
              </a:lnSpc>
              <a:buFont typeface="+mj-lt"/>
              <a:buAutoNum type="romanLcPeriod"/>
            </a:pPr>
            <a:r>
              <a:rPr lang="el-GR" b="0" strike="noStrike" spc="-1" dirty="0">
                <a:latin typeface="Calibri"/>
              </a:rPr>
              <a:t>Κατακράτηση υγρών</a:t>
            </a:r>
            <a:endParaRPr lang="el-GR" b="0" strike="noStrike" spc="-1" dirty="0">
              <a:latin typeface="Arial"/>
            </a:endParaRPr>
          </a:p>
          <a:p>
            <a:pPr marL="400050" indent="-400050">
              <a:lnSpc>
                <a:spcPct val="100000"/>
              </a:lnSpc>
              <a:buFont typeface="+mj-lt"/>
              <a:buAutoNum type="romanLcPeriod"/>
            </a:pPr>
            <a:r>
              <a:rPr lang="el-GR" b="0" strike="noStrike" spc="-1" dirty="0">
                <a:latin typeface="Calibri"/>
              </a:rPr>
              <a:t>Σακχαρώδης διαβήτης</a:t>
            </a:r>
            <a:endParaRPr lang="el-GR" b="0" strike="noStrike" spc="-1" dirty="0">
              <a:latin typeface="Arial"/>
            </a:endParaRPr>
          </a:p>
          <a:p>
            <a:pPr marL="400050" indent="-400050">
              <a:lnSpc>
                <a:spcPct val="100000"/>
              </a:lnSpc>
              <a:buFont typeface="+mj-lt"/>
              <a:buAutoNum type="romanLcPeriod"/>
            </a:pPr>
            <a:r>
              <a:rPr lang="en-US" b="0" strike="noStrike" spc="-1" dirty="0">
                <a:latin typeface="Calibri"/>
              </a:rPr>
              <a:t>HIV </a:t>
            </a:r>
            <a:r>
              <a:rPr lang="el-GR" b="0" strike="noStrike" spc="-1" dirty="0">
                <a:latin typeface="Calibri"/>
              </a:rPr>
              <a:t>μολύνσεις από τη χρήση κοινών συρίγγων</a:t>
            </a:r>
            <a:endParaRPr lang="el-GR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l-GR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57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  <p:bldP spid="25" grpId="0"/>
      <p:bldP spid="26" grpId="0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Εικόνα 4" descr="Προεπισκόπηση εικόνας">
            <a:extLst>
              <a:ext uri="{FF2B5EF4-FFF2-40B4-BE49-F238E27FC236}">
                <a16:creationId xmlns:a16="http://schemas.microsoft.com/office/drawing/2014/main" id="{58FFCABA-A195-4BCD-AABB-4F0113C5363B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83" y="5593863"/>
            <a:ext cx="2266715" cy="1028786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Box 4">
            <a:extLst>
              <a:ext uri="{FF2B5EF4-FFF2-40B4-BE49-F238E27FC236}">
                <a16:creationId xmlns:a16="http://schemas.microsoft.com/office/drawing/2014/main" id="{415BCEAC-8797-4F64-9734-DDCA5AED7291}"/>
              </a:ext>
            </a:extLst>
          </p:cNvPr>
          <p:cNvSpPr/>
          <p:nvPr/>
        </p:nvSpPr>
        <p:spPr>
          <a:xfrm>
            <a:off x="7486092" y="121009"/>
            <a:ext cx="224292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l-GR" sz="2400" b="1" strike="noStrike" spc="-1" dirty="0">
                <a:latin typeface="Calibri"/>
              </a:rPr>
              <a:t>Β2-ΑΓΩΝΙΣΤΕΣ</a:t>
            </a:r>
            <a:endParaRPr lang="el-GR" sz="2400" b="1" strike="noStrike" spc="-1" dirty="0">
              <a:latin typeface="Arial"/>
            </a:endParaRPr>
          </a:p>
        </p:txBody>
      </p:sp>
      <p:sp>
        <p:nvSpPr>
          <p:cNvPr id="21" name="TextBox 19">
            <a:extLst>
              <a:ext uri="{FF2B5EF4-FFF2-40B4-BE49-F238E27FC236}">
                <a16:creationId xmlns:a16="http://schemas.microsoft.com/office/drawing/2014/main" id="{3AD64D2B-AB02-426E-8ED5-131AC213298F}"/>
              </a:ext>
            </a:extLst>
          </p:cNvPr>
          <p:cNvSpPr/>
          <p:nvPr/>
        </p:nvSpPr>
        <p:spPr>
          <a:xfrm>
            <a:off x="4629560" y="1493609"/>
            <a:ext cx="136692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l-GR" sz="2000" b="0" u="sng" strike="noStrike" spc="-1" dirty="0">
                <a:latin typeface="Calibri"/>
              </a:rPr>
              <a:t>Χρήση</a:t>
            </a:r>
            <a:endParaRPr lang="el-GR" sz="2000" b="0" u="sng" strike="noStrike" spc="-1" dirty="0">
              <a:latin typeface="Arial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27C7CDE-53C8-478D-845B-078D352FD8D8}"/>
              </a:ext>
            </a:extLst>
          </p:cNvPr>
          <p:cNvSpPr/>
          <p:nvPr/>
        </p:nvSpPr>
        <p:spPr>
          <a:xfrm>
            <a:off x="4629560" y="2010533"/>
            <a:ext cx="7420200" cy="7064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l-GR" sz="2000" b="0" strike="noStrike" spc="-1" dirty="0" err="1">
                <a:latin typeface="Calibri"/>
              </a:rPr>
              <a:t>Χάλαση</a:t>
            </a:r>
            <a:r>
              <a:rPr lang="el-GR" sz="2000" b="0" strike="noStrike" spc="-1" dirty="0">
                <a:latin typeface="Calibri"/>
              </a:rPr>
              <a:t> των λείων μυϊκών ινών των αεραγωγών και </a:t>
            </a:r>
            <a:r>
              <a:rPr lang="el-GR" sz="2000" b="0" strike="noStrike" spc="-1" dirty="0" err="1">
                <a:latin typeface="Calibri"/>
              </a:rPr>
              <a:t>βρογχοδιαστολή</a:t>
            </a:r>
            <a:endParaRPr lang="el-GR" sz="2000" b="0" strike="noStrike" spc="-1" dirty="0">
              <a:latin typeface="Arial"/>
            </a:endParaRPr>
          </a:p>
        </p:txBody>
      </p:sp>
      <p:sp>
        <p:nvSpPr>
          <p:cNvPr id="23" name="TextBox 17">
            <a:extLst>
              <a:ext uri="{FF2B5EF4-FFF2-40B4-BE49-F238E27FC236}">
                <a16:creationId xmlns:a16="http://schemas.microsoft.com/office/drawing/2014/main" id="{077EC2C6-5C7C-4E8C-8043-802BF9A6C47F}"/>
              </a:ext>
            </a:extLst>
          </p:cNvPr>
          <p:cNvSpPr/>
          <p:nvPr/>
        </p:nvSpPr>
        <p:spPr>
          <a:xfrm>
            <a:off x="4629622" y="3312365"/>
            <a:ext cx="190836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l-GR" sz="2000" b="0" u="sng" strike="noStrike" spc="-1" dirty="0">
                <a:latin typeface="Calibri"/>
              </a:rPr>
              <a:t>Επιπτώσεις</a:t>
            </a:r>
            <a:endParaRPr lang="el-GR" sz="2000" b="0" u="sng" strike="noStrike" spc="-1" dirty="0">
              <a:latin typeface="Arial"/>
            </a:endParaRPr>
          </a:p>
        </p:txBody>
      </p:sp>
      <p:sp>
        <p:nvSpPr>
          <p:cNvPr id="24" name="Θέση περιεχομένου 2">
            <a:extLst>
              <a:ext uri="{FF2B5EF4-FFF2-40B4-BE49-F238E27FC236}">
                <a16:creationId xmlns:a16="http://schemas.microsoft.com/office/drawing/2014/main" id="{A4D251AC-8152-4789-BFFB-6347AF4EDFC1}"/>
              </a:ext>
            </a:extLst>
          </p:cNvPr>
          <p:cNvSpPr/>
          <p:nvPr/>
        </p:nvSpPr>
        <p:spPr>
          <a:xfrm>
            <a:off x="4629560" y="3829289"/>
            <a:ext cx="5794600" cy="179690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noAutofit/>
          </a:bodyPr>
          <a:lstStyle/>
          <a:p>
            <a:pPr marL="285750" indent="-285750">
              <a:buFont typeface="Wingdings" panose="05000000000000000000" pitchFamily="2" charset="2"/>
              <a:buChar char="ü"/>
              <a:tabLst>
                <a:tab pos="0" algn="l"/>
              </a:tabLst>
            </a:pPr>
            <a:r>
              <a:rPr lang="el-GR" b="0" strike="noStrike" spc="-1" dirty="0">
                <a:latin typeface="Calibri"/>
              </a:rPr>
              <a:t>Ταχυκαρδία – </a:t>
            </a:r>
            <a:r>
              <a:rPr lang="el-GR" b="0" strike="noStrike" spc="-1" dirty="0" err="1">
                <a:latin typeface="Calibri"/>
              </a:rPr>
              <a:t>Πτερυγισμοί</a:t>
            </a:r>
            <a:endParaRPr lang="el-GR" b="0" strike="noStrike" spc="-1" dirty="0">
              <a:latin typeface="Calibri"/>
            </a:endParaRPr>
          </a:p>
          <a:p>
            <a:pPr marL="285750" indent="-285750">
              <a:buFont typeface="Wingdings" panose="05000000000000000000" pitchFamily="2" charset="2"/>
              <a:buChar char="ü"/>
              <a:tabLst>
                <a:tab pos="0" algn="l"/>
              </a:tabLst>
            </a:pPr>
            <a:r>
              <a:rPr lang="el-GR" spc="-1" dirty="0">
                <a:latin typeface="Calibri"/>
              </a:rPr>
              <a:t>Τρόμος κυρίως Άνω άκρων</a:t>
            </a:r>
          </a:p>
          <a:p>
            <a:pPr marL="285750" indent="-285750">
              <a:buFont typeface="Wingdings" panose="05000000000000000000" pitchFamily="2" charset="2"/>
              <a:buChar char="ü"/>
              <a:tabLst>
                <a:tab pos="0" algn="l"/>
              </a:tabLst>
            </a:pPr>
            <a:r>
              <a:rPr lang="el-GR" b="0" strike="noStrike" spc="-1" dirty="0">
                <a:latin typeface="Calibri"/>
              </a:rPr>
              <a:t>Πονοκέφαλος</a:t>
            </a:r>
          </a:p>
          <a:p>
            <a:pPr marL="285750" indent="-285750">
              <a:buFont typeface="Wingdings" panose="05000000000000000000" pitchFamily="2" charset="2"/>
              <a:buChar char="ü"/>
              <a:tabLst>
                <a:tab pos="0" algn="l"/>
              </a:tabLst>
            </a:pPr>
            <a:r>
              <a:rPr lang="el-GR" spc="-1" dirty="0">
                <a:latin typeface="Calibri"/>
              </a:rPr>
              <a:t>Ζάλη / Ναυτία</a:t>
            </a:r>
          </a:p>
          <a:p>
            <a:pPr marL="285750" indent="-285750">
              <a:buFont typeface="Wingdings" panose="05000000000000000000" pitchFamily="2" charset="2"/>
              <a:buChar char="ü"/>
              <a:tabLst>
                <a:tab pos="0" algn="l"/>
              </a:tabLst>
            </a:pPr>
            <a:r>
              <a:rPr lang="el-GR" b="0" strike="noStrike" spc="-1" dirty="0">
                <a:latin typeface="Calibri"/>
              </a:rPr>
              <a:t>Μυϊκές κράμπες</a:t>
            </a:r>
          </a:p>
          <a:p>
            <a:pPr marL="285750" indent="-285750">
              <a:buFont typeface="Wingdings" panose="05000000000000000000" pitchFamily="2" charset="2"/>
              <a:buChar char="ü"/>
              <a:tabLst>
                <a:tab pos="0" algn="l"/>
              </a:tabLst>
            </a:pPr>
            <a:r>
              <a:rPr lang="el-GR" spc="-1" dirty="0">
                <a:latin typeface="Calibri"/>
              </a:rPr>
              <a:t>Αύξηση θνησιμότητας μετά από μακροχρόνια χρήση</a:t>
            </a:r>
            <a:endParaRPr lang="el-GR" b="0" strike="noStrike" spc="-1" dirty="0">
              <a:latin typeface="Calibri"/>
            </a:endParaRPr>
          </a:p>
          <a:p>
            <a:pPr>
              <a:tabLst>
                <a:tab pos="0" algn="l"/>
              </a:tabLst>
            </a:pPr>
            <a:endParaRPr lang="el-GR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94453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Εικόνα 4" descr="Προεπισκόπηση εικόνας">
            <a:extLst>
              <a:ext uri="{FF2B5EF4-FFF2-40B4-BE49-F238E27FC236}">
                <a16:creationId xmlns:a16="http://schemas.microsoft.com/office/drawing/2014/main" id="{58FFCABA-A195-4BCD-AABB-4F0113C5363B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83" y="5593863"/>
            <a:ext cx="2266715" cy="102878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TextBox 4">
            <a:extLst>
              <a:ext uri="{FF2B5EF4-FFF2-40B4-BE49-F238E27FC236}">
                <a16:creationId xmlns:a16="http://schemas.microsoft.com/office/drawing/2014/main" id="{03ACDE8A-717B-49DB-AD8D-19E86EA71399}"/>
              </a:ext>
            </a:extLst>
          </p:cNvPr>
          <p:cNvSpPr/>
          <p:nvPr/>
        </p:nvSpPr>
        <p:spPr>
          <a:xfrm>
            <a:off x="5399266" y="96616"/>
            <a:ext cx="5908814" cy="8295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l-GR" sz="2400" b="1" strike="noStrike" spc="-1" dirty="0">
                <a:latin typeface="Calibri"/>
              </a:rPr>
              <a:t>ΕΠΙΠΤΩΣΕΙΣ ΟΡΜΟΝΙΚΩΝ ΚΑΙ ΜΕΤΑΒΟΛΙΚΩΝ ΤΡΟΠΟΠΟΙΗΤΩΝ</a:t>
            </a:r>
            <a:endParaRPr lang="el-GR" sz="2400" b="1" strike="noStrike" spc="-1" dirty="0">
              <a:latin typeface="Arial"/>
            </a:endParaRPr>
          </a:p>
        </p:txBody>
      </p:sp>
      <p:sp>
        <p:nvSpPr>
          <p:cNvPr id="24" name="TextBox 5">
            <a:extLst>
              <a:ext uri="{FF2B5EF4-FFF2-40B4-BE49-F238E27FC236}">
                <a16:creationId xmlns:a16="http://schemas.microsoft.com/office/drawing/2014/main" id="{987F7F9E-43DD-4759-9EC9-080F93F42319}"/>
              </a:ext>
            </a:extLst>
          </p:cNvPr>
          <p:cNvSpPr/>
          <p:nvPr/>
        </p:nvSpPr>
        <p:spPr>
          <a:xfrm>
            <a:off x="4398480" y="1366640"/>
            <a:ext cx="462360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l-GR" sz="2000" b="0" strike="noStrike" spc="-1" dirty="0">
                <a:latin typeface="Calibri"/>
              </a:rPr>
              <a:t>Αναστολείς </a:t>
            </a:r>
            <a:r>
              <a:rPr lang="el-GR" sz="2000" b="0" strike="noStrike" spc="-1" dirty="0" err="1">
                <a:latin typeface="Calibri"/>
              </a:rPr>
              <a:t>αρωματάσης</a:t>
            </a:r>
            <a:r>
              <a:rPr lang="el-GR" sz="2000" b="0" strike="noStrike" spc="-1" dirty="0">
                <a:latin typeface="Calibri"/>
              </a:rPr>
              <a:t> (π.χ. </a:t>
            </a:r>
            <a:r>
              <a:rPr lang="el-GR" sz="2000" b="0" strike="noStrike" spc="-1" dirty="0" err="1">
                <a:latin typeface="Calibri"/>
              </a:rPr>
              <a:t>λετροζόλη</a:t>
            </a:r>
            <a:r>
              <a:rPr lang="el-GR" sz="2000" b="0" strike="noStrike" spc="-1" dirty="0">
                <a:latin typeface="Calibri"/>
              </a:rPr>
              <a:t>)</a:t>
            </a:r>
            <a:endParaRPr lang="el-GR" sz="2000" b="0" strike="noStrike" spc="-1" dirty="0">
              <a:latin typeface="Arial"/>
            </a:endParaRPr>
          </a:p>
        </p:txBody>
      </p:sp>
      <p:sp>
        <p:nvSpPr>
          <p:cNvPr id="25" name="TextBox 8">
            <a:extLst>
              <a:ext uri="{FF2B5EF4-FFF2-40B4-BE49-F238E27FC236}">
                <a16:creationId xmlns:a16="http://schemas.microsoft.com/office/drawing/2014/main" id="{FD72F755-EAAE-41D5-85CD-A9CF462413FB}"/>
              </a:ext>
            </a:extLst>
          </p:cNvPr>
          <p:cNvSpPr/>
          <p:nvPr/>
        </p:nvSpPr>
        <p:spPr>
          <a:xfrm>
            <a:off x="4398480" y="1812386"/>
            <a:ext cx="3140240" cy="147587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l-GR" sz="1800" b="0" strike="noStrike" spc="-1" dirty="0">
                <a:latin typeface="Calibri"/>
              </a:rPr>
              <a:t>Γυναικομαστία</a:t>
            </a:r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l-GR" spc="-1" dirty="0">
                <a:latin typeface="Calibri"/>
              </a:rPr>
              <a:t>Κατακράτηση Ύδατος</a:t>
            </a:r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l-GR" sz="1800" b="0" strike="noStrike" spc="-1" dirty="0">
                <a:latin typeface="Calibri"/>
              </a:rPr>
              <a:t>Αρθραλγία</a:t>
            </a:r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l-GR" spc="-1" dirty="0">
                <a:latin typeface="Calibri"/>
              </a:rPr>
              <a:t>Οστεοπόρωση</a:t>
            </a:r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l-GR" sz="1800" b="0" strike="noStrike" spc="-1" dirty="0">
                <a:latin typeface="Calibri"/>
              </a:rPr>
              <a:t>Καρδιολογικές επιπλοκές</a:t>
            </a:r>
            <a:endParaRPr lang="el-GR" sz="1800" b="0" strike="noStrike" spc="-1" dirty="0">
              <a:latin typeface="Arial"/>
            </a:endParaRPr>
          </a:p>
        </p:txBody>
      </p:sp>
      <p:sp>
        <p:nvSpPr>
          <p:cNvPr id="26" name="TextBox 6">
            <a:extLst>
              <a:ext uri="{FF2B5EF4-FFF2-40B4-BE49-F238E27FC236}">
                <a16:creationId xmlns:a16="http://schemas.microsoft.com/office/drawing/2014/main" id="{ACA3BB65-01B7-472C-9B3B-DA036334B4B1}"/>
              </a:ext>
            </a:extLst>
          </p:cNvPr>
          <p:cNvSpPr/>
          <p:nvPr/>
        </p:nvSpPr>
        <p:spPr>
          <a:xfrm>
            <a:off x="4398480" y="3968037"/>
            <a:ext cx="489408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l-GR" sz="2000" b="0" strike="noStrike" spc="-1" dirty="0">
                <a:latin typeface="Calibri"/>
              </a:rPr>
              <a:t>Ινσουλίνη και </a:t>
            </a:r>
            <a:r>
              <a:rPr lang="el-GR" sz="2000" b="0" strike="noStrike" spc="-1" dirty="0" err="1">
                <a:latin typeface="Calibri"/>
              </a:rPr>
              <a:t>Ινσουλινομιμητικά</a:t>
            </a:r>
            <a:r>
              <a:rPr lang="el-GR" sz="2000" b="0" strike="noStrike" spc="-1" dirty="0">
                <a:latin typeface="Calibri"/>
              </a:rPr>
              <a:t> φάρμακα</a:t>
            </a:r>
            <a:endParaRPr lang="el-GR" sz="2000" b="0" strike="noStrike" spc="-1" dirty="0">
              <a:latin typeface="Arial"/>
            </a:endParaRPr>
          </a:p>
        </p:txBody>
      </p:sp>
      <p:sp>
        <p:nvSpPr>
          <p:cNvPr id="27" name="TextBox 14">
            <a:extLst>
              <a:ext uri="{FF2B5EF4-FFF2-40B4-BE49-F238E27FC236}">
                <a16:creationId xmlns:a16="http://schemas.microsoft.com/office/drawing/2014/main" id="{09DEDEA3-975F-4462-8158-AD760634B254}"/>
              </a:ext>
            </a:extLst>
          </p:cNvPr>
          <p:cNvSpPr/>
          <p:nvPr/>
        </p:nvSpPr>
        <p:spPr>
          <a:xfrm>
            <a:off x="4398480" y="4447032"/>
            <a:ext cx="6399120" cy="119887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l-GR" sz="1800" b="0" strike="noStrike" spc="-1" dirty="0">
                <a:latin typeface="Calibri"/>
              </a:rPr>
              <a:t>Υπογλυκαιμία</a:t>
            </a:r>
          </a:p>
          <a:p>
            <a:pPr>
              <a:lnSpc>
                <a:spcPct val="100000"/>
              </a:lnSpc>
            </a:pPr>
            <a:endParaRPr lang="el-GR" sz="1800" b="0" strike="noStrike" spc="-1" dirty="0"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el-GR" sz="1800" b="0" strike="noStrike" spc="-1" dirty="0">
                <a:latin typeface="Calibri"/>
              </a:rPr>
              <a:t>*Σοβαρή υπογλυκαιμία μπορεί να προκαλέσει εγκεφαλική βλάβη ή ακόμα και </a:t>
            </a:r>
            <a:r>
              <a:rPr lang="el-GR" sz="1800" b="0" strike="noStrike" spc="-1" dirty="0">
                <a:solidFill>
                  <a:srgbClr val="FF0000"/>
                </a:solidFill>
                <a:latin typeface="Calibri"/>
              </a:rPr>
              <a:t>θάνατο!</a:t>
            </a:r>
            <a:endParaRPr lang="el-GR" sz="1800" b="0" strike="noStrike" spc="-1" dirty="0">
              <a:solidFill>
                <a:srgbClr val="FF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988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4915</TotalTime>
  <Words>812</Words>
  <Application>Microsoft Office PowerPoint</Application>
  <PresentationFormat>Ευρεία οθόνη</PresentationFormat>
  <Paragraphs>155</Paragraphs>
  <Slides>18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Office Theme</vt:lpstr>
      <vt:lpstr>Παρουσίαση του PowerPoint</vt:lpstr>
      <vt:lpstr>Παρουσίαση του PowerPoint</vt:lpstr>
      <vt:lpstr>ΚΑΤΗΓΟΡΙΕΣ ΑΠΑΓΟΡΕΥΜΕΝΩΝ ΟΥΣΙΩΝ1</vt:lpstr>
      <vt:lpstr>Παρουσίαση του PowerPoint</vt:lpstr>
      <vt:lpstr>Παρουσίαση του PowerPoint</vt:lpstr>
      <vt:lpstr>Παρουσίαση του PowerPoint</vt:lpstr>
      <vt:lpstr>ΕΠΙΠΤΩΣΕΙΣ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EDUCATION EOKAN</dc:creator>
  <cp:lastModifiedBy>PANOUTSOS-TALKOWSKI P. (927291)</cp:lastModifiedBy>
  <cp:revision>145</cp:revision>
  <dcterms:created xsi:type="dcterms:W3CDTF">2022-01-03T18:44:33Z</dcterms:created>
  <dcterms:modified xsi:type="dcterms:W3CDTF">2022-04-28T16:23:47Z</dcterms:modified>
</cp:coreProperties>
</file>