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5" r:id="rId3"/>
    <p:sldId id="307" r:id="rId4"/>
    <p:sldId id="304" r:id="rId5"/>
    <p:sldId id="306" r:id="rId6"/>
    <p:sldId id="305" r:id="rId7"/>
    <p:sldId id="314" r:id="rId8"/>
    <p:sldId id="313" r:id="rId9"/>
    <p:sldId id="312" r:id="rId10"/>
    <p:sldId id="311" r:id="rId11"/>
    <p:sldId id="310" r:id="rId12"/>
    <p:sldId id="309" r:id="rId13"/>
    <p:sldId id="308" r:id="rId14"/>
    <p:sldId id="302" r:id="rId15"/>
    <p:sldId id="355" r:id="rId16"/>
    <p:sldId id="359" r:id="rId17"/>
    <p:sldId id="363" r:id="rId18"/>
    <p:sldId id="358" r:id="rId19"/>
    <p:sldId id="362" r:id="rId20"/>
    <p:sldId id="353" r:id="rId21"/>
    <p:sldId id="352" r:id="rId22"/>
    <p:sldId id="351" r:id="rId23"/>
    <p:sldId id="350" r:id="rId24"/>
    <p:sldId id="366" r:id="rId25"/>
    <p:sldId id="365" r:id="rId26"/>
    <p:sldId id="364" r:id="rId27"/>
    <p:sldId id="349" r:id="rId28"/>
    <p:sldId id="348" r:id="rId29"/>
    <p:sldId id="347" r:id="rId30"/>
    <p:sldId id="346" r:id="rId3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44039-7B73-42B4-A054-CA03D0694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C019B-C7A2-4192-803F-56EEE4234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C2140-C29B-4B3F-A74E-20979459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13017-7F96-4A4C-A0D4-51FCD2A9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1C551-A72C-4AFF-BE72-10E8108D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4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C5DED-8CF3-4900-8E90-FE0DB082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C4B29-C2B0-4EC2-B5DB-59025C4C6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2EF56-AF17-4DCD-B42A-6ABBB29D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BDBA0-9E72-48D3-B02E-51130E05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17D48-A0FB-4073-81DD-2E17C5C0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542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5E4B51-28F4-40F7-9C43-00EFCF249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BD14D-DDA2-4CDF-9004-80D38D3AF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FF581-1A5B-484F-B1A0-057C1118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0A3E8-2275-4A21-8E51-08F5EC01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34F67-E0EF-4475-8170-5967804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5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F2A8-E1A5-4AE6-905D-BFDBB340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46EC9-4BD9-4584-89A1-5AD1212A5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2B975-7DA6-42D9-B994-59BA3988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5B5D4-B836-43C3-81B8-BB5C834F8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3B618-2D1E-42BC-A09A-9FAD4E03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694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3E11-2534-4BFB-92A2-CCFE39BD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478B-36A4-4275-82D6-F69710ADE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BA2A3-41D9-4F15-8A6C-4AC924A5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65F08-2C52-4F97-8EF9-4C1C2D3C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46F6D-CC22-4671-98B4-D49F66E3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185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CBA5-1D1A-4EE9-8884-BB5CAE00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C9E5C-DE3B-445E-99A5-93A3428B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E700D-10B0-4741-A7F3-A29913B52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9A6B2-845E-4D58-BD22-3D8226D8B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180E2-2667-4B62-BE6A-5803E822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42A6-B079-4231-AADD-365688B5B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243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932C-7E5C-4DB2-AAF7-18301EDE5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A7A8E-E15D-4D98-BBDB-5813D3D54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0E0E8-56EF-4917-85B3-ADF3CA86B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460FF-89EA-4A44-BFFE-C2C17E837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B2EA25-BF2C-4985-9AD7-DF90EF1C6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E3D1B8-71B5-4DAC-AB30-9F047A20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C4BCA3-662A-4533-A870-CA81E9A3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0DA2C-76DA-45E4-9169-E54DF27E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46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FB0E0-74F7-4935-B877-ADFCC311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F219C-29EE-4A93-BDB4-5E2DC70F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346AF-AF77-4768-9CFD-B4AB59A6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12165-BE7A-46D7-B8A9-42008234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711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59B4A-64D1-470F-8641-8E290F94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A0674-1818-41D5-A811-1BAE382D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CF2A5-77AE-46A1-AEF0-F5A48B01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215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0FA0-0F43-452D-8C24-371347811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832B-939B-406A-8CC6-9BE1588CC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29DCA-9E31-492C-8D3C-4F0702051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C0B49-5129-407A-8580-36FFE69D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EF696-AEFD-4290-95D6-6A0365D5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84F43-00BC-4AB0-9F5A-3080F2E1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62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82F3-4164-4B87-9C99-67785298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9EFA4C-2DAE-48CA-BF11-44BBA05454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C64C6-D8C5-4A4A-B019-384BC22D0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7DB73-668F-4E50-B15E-8FBFEA65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61779-8427-483C-99B1-EEB0A8D2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5DF1B-6A73-4951-9BB0-E8E50C8E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760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A493D-328C-4CF1-83BD-EBA0A8C7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53413-73D1-48F8-ADE2-15B6E3308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3230-E829-48B8-8D4F-240974FD6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E9606-5752-41E1-A385-4EAA60960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0E666-B943-46AC-A108-F117FC61B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457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DBA9F-CA28-419A-BBD9-58F7DF2B9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7" y="1908958"/>
            <a:ext cx="12100560" cy="925834"/>
          </a:xfrm>
        </p:spPr>
        <p:txBody>
          <a:bodyPr anchor="b">
            <a:noAutofit/>
          </a:bodyPr>
          <a:lstStyle/>
          <a:p>
            <a:r>
              <a:rPr lang="el-GR" sz="4800" dirty="0">
                <a:solidFill>
                  <a:srgbClr val="FFFFFF"/>
                </a:solidFill>
              </a:rPr>
              <a:t>Λίστα Απαγορευμένων ουσιών, </a:t>
            </a:r>
            <a:r>
              <a:rPr lang="en-US" sz="4800" dirty="0">
                <a:solidFill>
                  <a:srgbClr val="FFFFFF"/>
                </a:solidFill>
              </a:rPr>
              <a:t>TUEs, </a:t>
            </a:r>
            <a:r>
              <a:rPr lang="el-GR" sz="4800" dirty="0">
                <a:solidFill>
                  <a:srgbClr val="FFFFFF"/>
                </a:solidFill>
              </a:rPr>
              <a:t>Συμπληρώματα Διατροφής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A748E6C-BC54-43F0-94DF-7287DE6AC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800" y="4875213"/>
            <a:ext cx="4267200" cy="1458912"/>
          </a:xfrm>
        </p:spPr>
        <p:txBody>
          <a:bodyPr anchor="ctr">
            <a:normAutofit/>
          </a:bodyPr>
          <a:lstStyle/>
          <a:p>
            <a:pPr algn="l"/>
            <a:endParaRPr lang="el-GR" dirty="0"/>
          </a:p>
        </p:txBody>
      </p:sp>
      <p:pic>
        <p:nvPicPr>
          <p:cNvPr id="13" name="Picture 2" descr="C:\Users\achelaki\Desktop\Screenshot 2022-01-05 at 13-07-28 2022list_final_en_0 pdf.png">
            <a:extLst>
              <a:ext uri="{FF2B5EF4-FFF2-40B4-BE49-F238E27FC236}">
                <a16:creationId xmlns:a16="http://schemas.microsoft.com/office/drawing/2014/main" id="{8FF3770A-1CD8-49EB-87B5-862EE7010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4374126"/>
            <a:ext cx="4724400" cy="250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133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 - Τίτλος">
            <a:extLst>
              <a:ext uri="{FF2B5EF4-FFF2-40B4-BE49-F238E27FC236}">
                <a16:creationId xmlns:a16="http://schemas.microsoft.com/office/drawing/2014/main" id="{49E5DE09-7934-4787-B2FA-533DA715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197" y="153987"/>
            <a:ext cx="6457643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b="1" dirty="0">
                <a:latin typeface="+mn-lt"/>
              </a:rPr>
              <a:t>ΦΑΡΜΑΚΕΥΤΙΚΗ ΑΓΩΓΗ</a:t>
            </a:r>
            <a:r>
              <a:rPr lang="en-US" altLang="el-GR" sz="2400" b="1" dirty="0">
                <a:latin typeface="+mn-lt"/>
              </a:rPr>
              <a:t>: </a:t>
            </a:r>
            <a:r>
              <a:rPr lang="el-GR" altLang="el-GR" sz="2400" b="1" dirty="0">
                <a:latin typeface="+mn-lt"/>
              </a:rPr>
              <a:t>ΧΡΗΣΙΜΕΣ ΣΥΜΒΟΥΛΕΣ </a:t>
            </a:r>
          </a:p>
        </p:txBody>
      </p:sp>
      <p:sp>
        <p:nvSpPr>
          <p:cNvPr id="17" name="2 - Θέση περιεχομένου">
            <a:extLst>
              <a:ext uri="{FF2B5EF4-FFF2-40B4-BE49-F238E27FC236}">
                <a16:creationId xmlns:a16="http://schemas.microsoft.com/office/drawing/2014/main" id="{979B6F9C-3080-4F05-A44A-22E4990D5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6056" y="1368424"/>
            <a:ext cx="7940040" cy="49815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000" i="1" dirty="0"/>
              <a:t>ΔΟΣΟΛΟΓΙΑ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2000" dirty="0"/>
              <a:t>(Ορισμένα φάρμακα είναι απαγορευμένα σε υψηλές δόσεις. Προσεκτική παρακολούθηση πρόσληψης)</a:t>
            </a:r>
            <a:endParaRPr lang="en-US" sz="20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/>
              <a:t>**Cathine (d-</a:t>
            </a:r>
            <a:r>
              <a:rPr lang="en-US" sz="2000" dirty="0" err="1"/>
              <a:t>norpseudoephedrine</a:t>
            </a:r>
            <a:r>
              <a:rPr lang="en-US" sz="2000" dirty="0"/>
              <a:t>) and its l-isomer</a:t>
            </a:r>
            <a:r>
              <a:rPr lang="el-GR" sz="2000" dirty="0"/>
              <a:t> </a:t>
            </a:r>
            <a:r>
              <a:rPr lang="en-US" sz="2000" dirty="0"/>
              <a:t>** Ephedrine and </a:t>
            </a:r>
            <a:r>
              <a:rPr lang="en-US" sz="2000" dirty="0" err="1"/>
              <a:t>methylephedrine</a:t>
            </a:r>
            <a:r>
              <a:rPr lang="en-US" sz="2000" dirty="0"/>
              <a:t> *** Epinephrine (adrenaline) **** Pseudoephedrine</a:t>
            </a:r>
            <a:endParaRPr lang="el-GR" sz="20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000" i="1" dirty="0"/>
              <a:t>ΕΙΔΟΣ ΦΑΡΜΑΚΟΥ-ΕΜΠΟΡΙΚΗ ΟΝΟΜΑΣΙΑ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2000" dirty="0"/>
              <a:t>(Λήψη του φαρμακευτικού σκευάσματος που σας προτάθηκε)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000" i="1" dirty="0"/>
              <a:t>ΤΑΞΙΔΕΥΟΝΤΑΣ ΣΤΟ ΕΞΩΤΕΡΙΚΟ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2000" dirty="0"/>
              <a:t>( Ότι επιτρέπεται σε μια χώρα μπορεί να απαγορεύεται σε μία άλλη /  Φάρμακα της ίδιας εμπορικής ονομασίας μπορεί να περιέχουν διαφορετικά συστατικά σε άλλη χώρα)</a:t>
            </a:r>
          </a:p>
        </p:txBody>
      </p:sp>
      <p:sp>
        <p:nvSpPr>
          <p:cNvPr id="13" name="3 - Θέση υποσέλιδου">
            <a:extLst>
              <a:ext uri="{FF2B5EF4-FFF2-40B4-BE49-F238E27FC236}">
                <a16:creationId xmlns:a16="http://schemas.microsoft.com/office/drawing/2014/main" id="{54383D7A-A536-41AB-AEC8-3050AD55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265043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Τίτλος 1">
            <a:extLst>
              <a:ext uri="{FF2B5EF4-FFF2-40B4-BE49-F238E27FC236}">
                <a16:creationId xmlns:a16="http://schemas.microsoft.com/office/drawing/2014/main" id="{027B45F2-272B-4D46-9D8F-BA914DB8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000" y="153987"/>
            <a:ext cx="5286554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latin typeface="+mn-lt"/>
              </a:rPr>
              <a:t>ΕΛΕΓΧΟΣ ΤΗΣ ΦΑΡΜΑΚΕΥΤΙΚΗΣ ΑΓΩΓΗΣ</a:t>
            </a:r>
          </a:p>
        </p:txBody>
      </p:sp>
      <p:sp>
        <p:nvSpPr>
          <p:cNvPr id="19" name="Θέση περιεχομένου 2">
            <a:extLst>
              <a:ext uri="{FF2B5EF4-FFF2-40B4-BE49-F238E27FC236}">
                <a16:creationId xmlns:a16="http://schemas.microsoft.com/office/drawing/2014/main" id="{BFDABD15-225C-4564-9A65-6F6ADB2013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57618" y="1619726"/>
            <a:ext cx="7766462" cy="2556034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000" dirty="0"/>
              <a:t>Ρώτα τον γιατρό ή τον φαρμακοποιό σου</a:t>
            </a:r>
          </a:p>
          <a:p>
            <a:pPr eaLnBrk="1" hangingPunct="1"/>
            <a:r>
              <a:rPr lang="el-GR" altLang="el-GR" sz="2000" dirty="0"/>
              <a:t>Έλεγχος με τη βοήθεια του Εθνικού Οργανισμού Καταπολέμησης του Ντόπινγκ (ΕΟΚΑΝ)</a:t>
            </a:r>
          </a:p>
          <a:p>
            <a:pPr eaLnBrk="1" hangingPunct="1"/>
            <a:r>
              <a:rPr lang="el-GR" altLang="el-GR" sz="2000" dirty="0"/>
              <a:t>Χρήση αξιόπιστων πηγών </a:t>
            </a:r>
            <a:r>
              <a:rPr lang="en-US" altLang="el-GR" sz="2000" dirty="0"/>
              <a:t>online ( </a:t>
            </a:r>
            <a:r>
              <a:rPr lang="en-US" altLang="el-GR" sz="2000" dirty="0" err="1"/>
              <a:t>GlobalDRO</a:t>
            </a:r>
            <a:r>
              <a:rPr lang="en-US" altLang="el-GR" sz="2000" dirty="0"/>
              <a:t>)</a:t>
            </a:r>
          </a:p>
          <a:p>
            <a:pPr eaLnBrk="1" hangingPunct="1"/>
            <a:r>
              <a:rPr lang="en-US" altLang="el-GR" sz="2000" dirty="0"/>
              <a:t>(www.galinos.gr)</a:t>
            </a:r>
            <a:endParaRPr lang="el-GR" altLang="el-GR" sz="2000" dirty="0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AC689D81-1D1D-469E-BD8E-33CBB1CA0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84" y="3866348"/>
            <a:ext cx="4381186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3 - Θέση υποσέλιδου">
            <a:extLst>
              <a:ext uri="{FF2B5EF4-FFF2-40B4-BE49-F238E27FC236}">
                <a16:creationId xmlns:a16="http://schemas.microsoft.com/office/drawing/2014/main" id="{5E5AF5AC-D235-410D-9FA5-2C55B3AF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4018880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C3B052-39C3-43DC-BD51-9AF138E2B5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5417" t="22814" r="23667" b="7457"/>
          <a:stretch/>
        </p:blipFill>
        <p:spPr>
          <a:xfrm>
            <a:off x="5354320" y="731520"/>
            <a:ext cx="5323840" cy="57810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7A5635-222F-423D-8A8E-57FE2F68E435}"/>
              </a:ext>
            </a:extLst>
          </p:cNvPr>
          <p:cNvSpPr txBox="1"/>
          <p:nvPr/>
        </p:nvSpPr>
        <p:spPr>
          <a:xfrm>
            <a:off x="10540615" y="6562169"/>
            <a:ext cx="1648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ISTUE – January 2021 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01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FDBFFA-6F8A-4B03-B007-DD46ADE6BAC4}"/>
              </a:ext>
            </a:extLst>
          </p:cNvPr>
          <p:cNvSpPr txBox="1"/>
          <p:nvPr/>
        </p:nvSpPr>
        <p:spPr>
          <a:xfrm>
            <a:off x="5029824" y="142056"/>
            <a:ext cx="6481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ΕΞΑΙΡΕΣΗ ΧΡΗΣΗΣ ΓΙΑ ΘΕΡΑΠΕΥΤΙΚΟΥΣ ΣΚΟΠΟΥΣ (TUE)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3A905F-3324-48AF-B6C9-CB6E2B2503A0}"/>
              </a:ext>
            </a:extLst>
          </p:cNvPr>
          <p:cNvSpPr txBox="1"/>
          <p:nvPr/>
        </p:nvSpPr>
        <p:spPr>
          <a:xfrm>
            <a:off x="4905054" y="1595928"/>
            <a:ext cx="61671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000" dirty="0"/>
              <a:t>Ως αθλητής μπορεί να έχετε μια ασθένεια ή πάθηση που απαιτεί συγκεκριμένο φάρμακο.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000" dirty="0"/>
              <a:t>Εάν το φάρμακο εμφανίζεται στον Κατάλογο Απαγορευμένων Ουσιών, μπορεί να σας χορηγηθεί μια Εξαίρεση Χρήσης για Θεραπευτικούς Σκοπούς (ΕΧΘΣ) η οποία σας δίνει την άδεια να το πάρετε.</a:t>
            </a:r>
          </a:p>
        </p:txBody>
      </p:sp>
      <p:pic>
        <p:nvPicPr>
          <p:cNvPr id="19" name="3 - Θέση περιεχομένου" descr="eikona 1.jpg">
            <a:extLst>
              <a:ext uri="{FF2B5EF4-FFF2-40B4-BE49-F238E27FC236}">
                <a16:creationId xmlns:a16="http://schemas.microsoft.com/office/drawing/2014/main" id="{D25E510D-2555-4FC5-887C-85ACFC591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35" y="4773349"/>
            <a:ext cx="3373625" cy="19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3774DAB-9CAD-4E3F-A313-62A8B5B82361}"/>
              </a:ext>
            </a:extLst>
          </p:cNvPr>
          <p:cNvSpPr txBox="1"/>
          <p:nvPr/>
        </p:nvSpPr>
        <p:spPr>
          <a:xfrm>
            <a:off x="10540615" y="6562169"/>
            <a:ext cx="1648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ISTUE – January 2021 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94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571584-DB44-49F6-AE7F-71FFA826140F}"/>
              </a:ext>
            </a:extLst>
          </p:cNvPr>
          <p:cNvSpPr txBox="1"/>
          <p:nvPr/>
        </p:nvSpPr>
        <p:spPr>
          <a:xfrm>
            <a:off x="5041907" y="1396691"/>
            <a:ext cx="61671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000" dirty="0"/>
              <a:t>Οι ΕΧΘΣ διασφαλίζουν ότι είστε σε θέση να δεχθείτε θεραπεία για μια αποδεδειγμένη πάθηση—ακόμα και εάν η θεραπεία αυτή απαιτεί μια απαγορευμένη ουσία ή μέθοδο.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sz="20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l-GR" sz="2000" dirty="0"/>
              <a:t>Η διαδικασία ΕΧΘΣ αποτρέπει τον κίνδυνο κυρώσεων λόγω θετικού ελέγχου</a:t>
            </a:r>
          </a:p>
        </p:txBody>
      </p:sp>
      <p:pic>
        <p:nvPicPr>
          <p:cNvPr id="17" name="3 - Θέση περιεχομένου" descr="eikona2.jpg">
            <a:extLst>
              <a:ext uri="{FF2B5EF4-FFF2-40B4-BE49-F238E27FC236}">
                <a16:creationId xmlns:a16="http://schemas.microsoft.com/office/drawing/2014/main" id="{964C61F2-B504-4712-A5AE-597F79BB6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20" y="4551680"/>
            <a:ext cx="3516430" cy="183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394DEBE-FD80-4CF5-9BC2-B717FEE1D22A}"/>
              </a:ext>
            </a:extLst>
          </p:cNvPr>
          <p:cNvSpPr txBox="1"/>
          <p:nvPr/>
        </p:nvSpPr>
        <p:spPr>
          <a:xfrm>
            <a:off x="7675880" y="289415"/>
            <a:ext cx="980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Γιατί;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0CA628-02C7-4C2E-9363-7D649F0C05B1}"/>
              </a:ext>
            </a:extLst>
          </p:cNvPr>
          <p:cNvSpPr txBox="1"/>
          <p:nvPr/>
        </p:nvSpPr>
        <p:spPr>
          <a:xfrm>
            <a:off x="10540615" y="6562169"/>
            <a:ext cx="1648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ISTUE – January 2021 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15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1A649C-A2F2-478D-836B-2CE034AD5331}"/>
              </a:ext>
            </a:extLst>
          </p:cNvPr>
          <p:cNvSpPr txBox="1"/>
          <p:nvPr/>
        </p:nvSpPr>
        <p:spPr>
          <a:xfrm>
            <a:off x="7645784" y="280555"/>
            <a:ext cx="1016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Ποιος;</a:t>
            </a:r>
          </a:p>
        </p:txBody>
      </p:sp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A497E3F4-A437-49E3-AE74-6C603AFF36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60701" y="1647972"/>
            <a:ext cx="5875655" cy="2822449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Κάθε αθλητής ο οποίος μπορεί να υπόκειται σε έλεγχο ντόπινγκ πρέπει να αιτηθεί μια ΕΧΘΣ πριν πάρει ένα απαγορευμένο φάρμακο/ουσία.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l-GR" altLang="el-GR" sz="20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l-GR" altLang="el-GR" sz="20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Όλες οι πληροφορίες σε αυτήν την αίτηση παραμένουν αυστηρά εμπιστευτικές.</a:t>
            </a:r>
          </a:p>
        </p:txBody>
      </p:sp>
      <p:pic>
        <p:nvPicPr>
          <p:cNvPr id="17" name="3 - Θέση περιεχομένου" descr="eikona 2.jpg">
            <a:extLst>
              <a:ext uri="{FF2B5EF4-FFF2-40B4-BE49-F238E27FC236}">
                <a16:creationId xmlns:a16="http://schemas.microsoft.com/office/drawing/2014/main" id="{97E1CB97-448F-45C4-A677-8606D70F83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25" y="4615413"/>
            <a:ext cx="3474719" cy="195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83BA61-94AE-4E65-B6FD-CB6B32196A5F}"/>
              </a:ext>
            </a:extLst>
          </p:cNvPr>
          <p:cNvSpPr txBox="1"/>
          <p:nvPr/>
        </p:nvSpPr>
        <p:spPr>
          <a:xfrm>
            <a:off x="10540615" y="6562169"/>
            <a:ext cx="1648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ISTUE – January 2021 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96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9C8428-0BDD-4CBD-B752-7B02FBB32531}"/>
              </a:ext>
            </a:extLst>
          </p:cNvPr>
          <p:cNvSpPr txBox="1"/>
          <p:nvPr/>
        </p:nvSpPr>
        <p:spPr>
          <a:xfrm>
            <a:off x="7716520" y="280555"/>
            <a:ext cx="160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Πότε;</a:t>
            </a:r>
          </a:p>
        </p:txBody>
      </p:sp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29D5E40D-49EA-42B3-8719-4E94C6432E6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65427" y="1537335"/>
            <a:ext cx="6062973" cy="2364105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Μια αίτηση πρέπει να υποβληθεί τουλάχιστον </a:t>
            </a:r>
            <a:r>
              <a:rPr lang="el-GR" altLang="el-GR" sz="2000" b="1" dirty="0"/>
              <a:t>30 ημέρες</a:t>
            </a:r>
            <a:r>
              <a:rPr lang="el-GR" altLang="el-GR" sz="2000" dirty="0"/>
              <a:t> πριν τη συμμετοχή σε μια διοργάνωση. </a:t>
            </a:r>
          </a:p>
          <a:p>
            <a:pPr algn="just" eaLnBrk="1" hangingPunct="1"/>
            <a:endParaRPr lang="el-GR" altLang="el-GR" sz="2000" dirty="0"/>
          </a:p>
          <a:p>
            <a:pPr algn="just" eaLnBrk="1" hangingPunct="1"/>
            <a:endParaRPr lang="el-GR" altLang="el-GR" sz="20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Σε εξαιρετικές περιπτώσεις ή πραγματικά επείγοντα περιστατικά, μια ΕΧΘΣ μπορεί να εγκριθεί αναδρομικά.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A9C1D42-5F80-461B-954D-6F924B53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758" y="4795981"/>
            <a:ext cx="3278820" cy="163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A213C7-AC27-4479-B32E-6F69D3480A91}"/>
              </a:ext>
            </a:extLst>
          </p:cNvPr>
          <p:cNvSpPr txBox="1"/>
          <p:nvPr/>
        </p:nvSpPr>
        <p:spPr>
          <a:xfrm>
            <a:off x="10540615" y="6562169"/>
            <a:ext cx="1648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ISTUE – January 2021 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66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762153-A4E4-44FB-B7D5-F60C6ECDB187}"/>
              </a:ext>
            </a:extLst>
          </p:cNvPr>
          <p:cNvSpPr txBox="1"/>
          <p:nvPr/>
        </p:nvSpPr>
        <p:spPr>
          <a:xfrm>
            <a:off x="7716520" y="280555"/>
            <a:ext cx="160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Πως;</a:t>
            </a:r>
          </a:p>
        </p:txBody>
      </p:sp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D7D829E2-B949-477C-AD1D-21BA968966B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65427" y="1537335"/>
            <a:ext cx="6062973" cy="2364105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Μια αίτηση που υπογράφεται από τον ιατρό και τον αθλητή.</a:t>
            </a:r>
          </a:p>
          <a:p>
            <a:pPr algn="just" eaLnBrk="1" hangingPunct="1"/>
            <a:endParaRPr lang="el-GR" altLang="el-GR" sz="2000" dirty="0"/>
          </a:p>
          <a:p>
            <a:pPr algn="just" eaLnBrk="1" hangingPunct="1"/>
            <a:endParaRPr lang="el-GR" altLang="el-GR" sz="20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Αξιολόγηση βάσει συγκεκριμένης διαδικασίας και κριτηρίων, που καθορίζονται από τον Παγκόσμιο Οργανισμό </a:t>
            </a:r>
            <a:r>
              <a:rPr lang="el-GR" altLang="el-GR" sz="2000" dirty="0" err="1"/>
              <a:t>Αντι</a:t>
            </a:r>
            <a:r>
              <a:rPr lang="el-GR" altLang="el-GR" sz="2000" dirty="0"/>
              <a:t>-ντόπινγκ (Κώδικας 2021)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0F0330-99CB-45F4-93AF-D4E75243A02E}"/>
              </a:ext>
            </a:extLst>
          </p:cNvPr>
          <p:cNvSpPr txBox="1"/>
          <p:nvPr/>
        </p:nvSpPr>
        <p:spPr>
          <a:xfrm>
            <a:off x="10540615" y="6562169"/>
            <a:ext cx="1648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ISTUE – January 2021 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3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A36A88-C6E0-4D30-92DD-949FCA128763}"/>
              </a:ext>
            </a:extLst>
          </p:cNvPr>
          <p:cNvSpPr txBox="1"/>
          <p:nvPr/>
        </p:nvSpPr>
        <p:spPr>
          <a:xfrm>
            <a:off x="4374648" y="187826"/>
            <a:ext cx="7559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ΚΡΙΤΗΡΙΑ ΧΟΡΗΓΗΣΗΣ ΕΞΑΙΡΕΣΗΣ ΘΕΡΑΠΕΥΤΙΚΗΣ ΧΡΗΣΗΣ (TUE)</a:t>
            </a:r>
          </a:p>
        </p:txBody>
      </p:sp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60665F76-4780-4F6F-9E1D-D0DF5EC5158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74648" y="1368212"/>
            <a:ext cx="7233454" cy="45720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l-GR" altLang="el-GR" sz="2000" dirty="0"/>
              <a:t>Ο/Η αθλητής/</a:t>
            </a:r>
            <a:r>
              <a:rPr lang="el-GR" altLang="el-GR" sz="2000" dirty="0" err="1"/>
              <a:t>τρια</a:t>
            </a:r>
            <a:r>
              <a:rPr lang="el-GR" altLang="el-GR" sz="2000" dirty="0"/>
              <a:t> έχει σαφώς διαγνωσμένη ιατρική πάθηση, που απαιτεί </a:t>
            </a:r>
            <a:r>
              <a:rPr lang="el-GR" altLang="el-GR" sz="2000" b="1" dirty="0"/>
              <a:t>θεραπεία</a:t>
            </a:r>
            <a:r>
              <a:rPr lang="el-GR" altLang="el-GR" sz="2000" dirty="0"/>
              <a:t> με τη χρήση μιας απαγορευμένης ουσίας ή μεθόδου.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el-GR" altLang="el-GR" sz="2000" dirty="0"/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l-GR" altLang="el-GR" sz="2000" dirty="0"/>
              <a:t>Η θεραπευτική χρήση της ουσίας δεν θα προκαλέσει, βάσει στάθμισης πιθανοτήτων, σημαντική αύξηση της απόδοσης του/της αθλητή/</a:t>
            </a:r>
            <a:r>
              <a:rPr lang="el-GR" altLang="el-GR" sz="2000" dirty="0" err="1"/>
              <a:t>τριας</a:t>
            </a:r>
            <a:r>
              <a:rPr lang="el-GR" altLang="el-GR" sz="2000" dirty="0"/>
              <a:t> </a:t>
            </a:r>
            <a:r>
              <a:rPr lang="el-GR" altLang="el-GR" sz="2000" b="1" dirty="0"/>
              <a:t>πέραν αυτής της φυσιολογικής κατάστασης</a:t>
            </a:r>
            <a:r>
              <a:rPr lang="el-GR" altLang="el-GR" sz="2000" dirty="0"/>
              <a:t> της υγείας του/της.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el-GR" altLang="el-GR" sz="2000" dirty="0"/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l-GR" altLang="el-GR" sz="2000" dirty="0"/>
              <a:t>Η απαγορευμένη ουσία ή μέθοδος αποτελεί ενδεδειγμένη θεραπεία για τη συγκεκριμένη πάθηση και δεν υπάρχει κάποια επιτρεπόμενη </a:t>
            </a:r>
            <a:r>
              <a:rPr lang="el-GR" altLang="el-GR" sz="2000" b="1" dirty="0"/>
              <a:t>εύλογη, θεραπευτική εναλλακτική</a:t>
            </a:r>
            <a:r>
              <a:rPr lang="el-GR" altLang="el-GR" sz="2000" dirty="0"/>
              <a:t>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el-GR" altLang="el-GR" sz="2000" dirty="0"/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l-GR" altLang="el-GR" sz="2000" dirty="0"/>
              <a:t>Η αναγκαιότητα χρήσης αυτής της ουσίας ή μεθόδου </a:t>
            </a:r>
            <a:r>
              <a:rPr lang="el-GR" altLang="el-GR" sz="2000" b="1" dirty="0"/>
              <a:t>δεν είναι συνέπεια προηγούμενης χρήσης </a:t>
            </a:r>
            <a:r>
              <a:rPr lang="el-GR" altLang="el-GR" sz="2000" dirty="0"/>
              <a:t>(χωρίς TUE), ουσίας ή μεθόδου που ήταν απαγορευμένη κατά τη στιγμή της χρήσης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2A548B-C3CE-4192-B2F5-DB41C9899649}"/>
              </a:ext>
            </a:extLst>
          </p:cNvPr>
          <p:cNvSpPr txBox="1"/>
          <p:nvPr/>
        </p:nvSpPr>
        <p:spPr>
          <a:xfrm>
            <a:off x="10540615" y="6562169"/>
            <a:ext cx="1648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ISTUE – January 2021 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00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 - Τίτλος">
            <a:extLst>
              <a:ext uri="{FF2B5EF4-FFF2-40B4-BE49-F238E27FC236}">
                <a16:creationId xmlns:a16="http://schemas.microsoft.com/office/drawing/2014/main" id="{78447E23-3EBF-4184-A60B-F11381FD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04" y="218440"/>
            <a:ext cx="6863736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latin typeface="+mn-lt"/>
              </a:rPr>
              <a:t>ΣΥΝΗΘΗ ΠΡΟΒΛΗΜΑΤΑ ΥΓΕΙΑΣ ΠΟΥ ΑΠΑΙΤΟΥΝ </a:t>
            </a:r>
            <a:r>
              <a:rPr lang="en-US" sz="2400" b="1" dirty="0">
                <a:latin typeface="+mn-lt"/>
              </a:rPr>
              <a:t>TUE</a:t>
            </a:r>
            <a:endParaRPr lang="el-GR" sz="2400" b="1" dirty="0">
              <a:latin typeface="+mn-lt"/>
            </a:endParaRPr>
          </a:p>
        </p:txBody>
      </p:sp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455C1042-3AB4-40B2-A402-171600B31B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40700" y="1739054"/>
            <a:ext cx="7226935" cy="4682066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200" dirty="0"/>
              <a:t>Διαταραχή Ελλειμματικής προσοχής και </a:t>
            </a:r>
            <a:r>
              <a:rPr lang="el-GR" altLang="el-GR" sz="2200" dirty="0" err="1"/>
              <a:t>Υπερκινητικότητας</a:t>
            </a:r>
            <a:r>
              <a:rPr lang="el-GR" altLang="el-GR" sz="2200" dirty="0"/>
              <a:t> (ΔΕΠΥ)</a:t>
            </a:r>
          </a:p>
          <a:p>
            <a:pPr eaLnBrk="1" hangingPunct="1"/>
            <a:endParaRPr lang="el-GR" altLang="el-GR" sz="2200" dirty="0"/>
          </a:p>
          <a:p>
            <a:pPr eaLnBrk="1" hangingPunct="1"/>
            <a:r>
              <a:rPr lang="el-GR" altLang="el-GR" sz="2200" dirty="0"/>
              <a:t>Άσθμα</a:t>
            </a:r>
          </a:p>
          <a:p>
            <a:pPr eaLnBrk="1" hangingPunct="1"/>
            <a:endParaRPr lang="el-GR" altLang="el-GR" sz="2200" dirty="0"/>
          </a:p>
          <a:p>
            <a:pPr eaLnBrk="1" hangingPunct="1"/>
            <a:r>
              <a:rPr lang="el-GR" altLang="el-GR" sz="2200" dirty="0"/>
              <a:t>Τύπου 1 διαβήτης </a:t>
            </a:r>
          </a:p>
          <a:p>
            <a:pPr eaLnBrk="1" hangingPunct="1"/>
            <a:endParaRPr lang="el-GR" altLang="el-GR" sz="2200" dirty="0"/>
          </a:p>
          <a:p>
            <a:pPr eaLnBrk="1" hangingPunct="1"/>
            <a:r>
              <a:rPr lang="el-GR" altLang="el-GR" sz="2200" dirty="0"/>
              <a:t>Φλεγμονώδης νόσος του εντέρου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97CD02-00CC-4F94-8E3C-92E253C59BAD}"/>
              </a:ext>
            </a:extLst>
          </p:cNvPr>
          <p:cNvSpPr txBox="1"/>
          <p:nvPr/>
        </p:nvSpPr>
        <p:spPr>
          <a:xfrm>
            <a:off x="10540615" y="6562169"/>
            <a:ext cx="1648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ISTUE – January 2021 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8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0418A-4846-4F31-8654-DE35E0238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943" y="1787081"/>
            <a:ext cx="7315974" cy="4351338"/>
          </a:xfrm>
        </p:spPr>
        <p:txBody>
          <a:bodyPr>
            <a:normAutofit/>
          </a:bodyPr>
          <a:lstStyle/>
          <a:p>
            <a:pPr algn="just"/>
            <a:r>
              <a:rPr lang="el-GR" sz="2000" dirty="0"/>
              <a:t>Μια ουσία ή μέθοδος μπορεί να προστεθεί στην λίστα απαγορευμένων ουσιών αν κριθεί ότι πληροί τουλάχιστον </a:t>
            </a:r>
            <a:r>
              <a:rPr lang="el-GR" sz="2000" b="1" dirty="0"/>
              <a:t>δύο</a:t>
            </a:r>
            <a:r>
              <a:rPr lang="el-GR" sz="2000" dirty="0"/>
              <a:t> από τα </a:t>
            </a:r>
            <a:r>
              <a:rPr lang="el-GR" sz="2000" b="1" dirty="0"/>
              <a:t>τρία</a:t>
            </a:r>
            <a:r>
              <a:rPr lang="el-GR" sz="2000" dirty="0"/>
              <a:t> ακόλουθα κριτήρια</a:t>
            </a:r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1. Έχει την δυνατότητα να </a:t>
            </a:r>
            <a:r>
              <a:rPr lang="el-GR" sz="2000" b="1" dirty="0"/>
              <a:t>ενισχύσει</a:t>
            </a:r>
            <a:r>
              <a:rPr lang="el-GR" sz="2000" dirty="0"/>
              <a:t> ή ενισχύει την αθλητική επίδοση </a:t>
            </a:r>
          </a:p>
          <a:p>
            <a:pPr marL="0" indent="0" algn="just">
              <a:buNone/>
            </a:pPr>
            <a:r>
              <a:rPr lang="el-GR" sz="2000" dirty="0"/>
              <a:t>2. Η χρήση της ουσίας ή της μεθόδου αντιπροσωπεύει  ένα πραγματικό  ή δυνητικό </a:t>
            </a:r>
            <a:r>
              <a:rPr lang="el-GR" sz="2000" b="1" dirty="0"/>
              <a:t>κίνδυνο</a:t>
            </a:r>
            <a:r>
              <a:rPr lang="el-GR" sz="2000" dirty="0"/>
              <a:t>  για την υγεία του αθλητή </a:t>
            </a:r>
          </a:p>
          <a:p>
            <a:pPr marL="0" indent="0" algn="just">
              <a:buNone/>
            </a:pPr>
            <a:r>
              <a:rPr lang="el-GR" sz="2000" dirty="0"/>
              <a:t>3. Η χρήση της παραβιάζει το </a:t>
            </a:r>
            <a:r>
              <a:rPr lang="el-GR" sz="2000" b="1" dirty="0"/>
              <a:t>πνεύμα </a:t>
            </a:r>
            <a:r>
              <a:rPr lang="el-GR" sz="2000" dirty="0"/>
              <a:t>του αθλήματος </a:t>
            </a:r>
          </a:p>
          <a:p>
            <a:pPr algn="just"/>
            <a:endParaRPr lang="el-GR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1DB3D3-D730-4B8D-A173-DFD9DE492D3C}"/>
              </a:ext>
            </a:extLst>
          </p:cNvPr>
          <p:cNvSpPr txBox="1"/>
          <p:nvPr/>
        </p:nvSpPr>
        <p:spPr>
          <a:xfrm>
            <a:off x="4455398" y="28173"/>
            <a:ext cx="7315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ΦΑΡΜΑΚΕΥΤΙΚΗ ΑΓΩΓΗ- ΛΙΣΤΑ ΑΠΑΓΟΡΕΥΜΕΝΩΝ ΟΥΣΙΩΝ </a:t>
            </a:r>
          </a:p>
        </p:txBody>
      </p:sp>
      <p:sp>
        <p:nvSpPr>
          <p:cNvPr id="13" name="3 - Θέση υποσέλιδου">
            <a:extLst>
              <a:ext uri="{FF2B5EF4-FFF2-40B4-BE49-F238E27FC236}">
                <a16:creationId xmlns:a16="http://schemas.microsoft.com/office/drawing/2014/main" id="{6268B1D9-D35B-4824-ADFB-733C66D2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000" dirty="0"/>
              <a:t>2</a:t>
            </a:r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1692618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 - Τίτλος">
            <a:extLst>
              <a:ext uri="{FF2B5EF4-FFF2-40B4-BE49-F238E27FC236}">
                <a16:creationId xmlns:a16="http://schemas.microsoft.com/office/drawing/2014/main" id="{F9E33764-D53C-4691-9BBE-16DBA430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907" y="269240"/>
            <a:ext cx="6556376" cy="758825"/>
          </a:xfrm>
        </p:spPr>
        <p:txBody>
          <a:bodyPr/>
          <a:lstStyle/>
          <a:p>
            <a:pPr algn="ctr" eaLnBrk="1" hangingPunct="1"/>
            <a:r>
              <a:rPr lang="el-GR" altLang="el-GR" sz="2400" b="1" dirty="0">
                <a:latin typeface="+mn-lt"/>
              </a:rPr>
              <a:t>ΜΠΟΡΩ ΝΑ ΛΑΒΩ ΕΞΑΙΡΕΣΗ ΘΕΡΑΠΕΥΤΙΚΗΣ ΧΡΗΣΗΣ (TUE) ΑΝΑΔΡΟΜΙΚΑ;</a:t>
            </a:r>
          </a:p>
        </p:txBody>
      </p:sp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5F22E32E-2DBC-4B72-823A-BF229AE912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16056" y="1424496"/>
            <a:ext cx="7660861" cy="4572000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/>
              <a:t>Χρειαστήκατε </a:t>
            </a:r>
            <a:r>
              <a:rPr lang="el-GR" sz="2000" u="sng" dirty="0"/>
              <a:t>άμεση και επείγουσα θεραπεία </a:t>
            </a:r>
            <a:r>
              <a:rPr lang="el-GR" sz="2000" dirty="0"/>
              <a:t>για μια ιατρική πάθηση </a:t>
            </a:r>
            <a:endParaRPr lang="en-US" sz="2000" dirty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Δεν υπήρχε επαρκής χρόνος, δεν είχατε την ευκαιρία ή παρουσιάστηκαν άλλες </a:t>
            </a:r>
            <a:r>
              <a:rPr lang="el-GR" sz="2000" u="sng" dirty="0"/>
              <a:t>έκτακτες περιστάσεις</a:t>
            </a:r>
            <a:r>
              <a:rPr lang="el-GR" sz="2000" dirty="0"/>
              <a:t> που σας εμπόδισαν να υποβάλετε την αίτησή σας ή να αξιολογηθεί εγκαίρως, πριν να υποβληθείτε σε έλεγχο</a:t>
            </a:r>
            <a:endParaRPr lang="en-US" sz="2000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/>
              <a:t>Βάσει των κανόνων αντιντόπινγκ του Ε.Ο.ΚΑ.Ν., δεν σας επιτρεπόταν ή δεν απαιτούνταν να αιτηθείτε εκ των προτέρων για TUE. </a:t>
            </a:r>
            <a:endParaRPr lang="en-US" sz="2000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/>
              <a:t>Είστε </a:t>
            </a:r>
            <a:r>
              <a:rPr lang="el-GR" sz="2000" dirty="0" err="1"/>
              <a:t>Aθλητής</a:t>
            </a:r>
            <a:r>
              <a:rPr lang="el-GR" sz="2000" dirty="0"/>
              <a:t>/</a:t>
            </a:r>
            <a:r>
              <a:rPr lang="el-GR" sz="2000" dirty="0" err="1"/>
              <a:t>τρια</a:t>
            </a:r>
            <a:r>
              <a:rPr lang="el-GR" sz="2000" dirty="0"/>
              <a:t> χαμηλότερου επιπέδου (από το «Εθνικό Επίπεδο»), ο/η οποίος/α δεν υπόκειται στη δικαιοδοσία Διεθνούς Ομοσπονδίας ή Εθνικού Οργανισμού Αντιντόπινγκ και υποβληθήκατε σε έλεγχο</a:t>
            </a:r>
            <a:endParaRPr lang="en-US" sz="2000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/>
              <a:t> </a:t>
            </a:r>
            <a:r>
              <a:rPr lang="el-GR" sz="2000" dirty="0" err="1"/>
              <a:t>Tο</a:t>
            </a:r>
            <a:r>
              <a:rPr lang="el-GR" sz="2000" dirty="0"/>
              <a:t> δείγμα σας βρέθηκε θετικό μετά από χρήση ουσίας Εκτός Αγώνα, η οποία είναι απαγορευμένη μόνο Εντός Αγώνα (για παράδειγμα </a:t>
            </a:r>
            <a:r>
              <a:rPr lang="el-GR" sz="2000" dirty="0" err="1"/>
              <a:t>γλυκοκορτικοειδή</a:t>
            </a:r>
            <a:r>
              <a:rPr lang="el-GR" sz="2000" dirty="0"/>
              <a:t>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6A3170-1F82-4A91-9CDF-93369E33CDF3}"/>
              </a:ext>
            </a:extLst>
          </p:cNvPr>
          <p:cNvSpPr txBox="1"/>
          <p:nvPr/>
        </p:nvSpPr>
        <p:spPr>
          <a:xfrm>
            <a:off x="10540615" y="6562169"/>
            <a:ext cx="1648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ISTUE – January 2021 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812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 - Τίτλος">
            <a:extLst>
              <a:ext uri="{FF2B5EF4-FFF2-40B4-BE49-F238E27FC236}">
                <a16:creationId xmlns:a16="http://schemas.microsoft.com/office/drawing/2014/main" id="{D81D46BA-EBD7-4253-A06E-072647E9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925" y="238760"/>
            <a:ext cx="6322695" cy="758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b="1" dirty="0">
                <a:latin typeface="+mn-lt"/>
              </a:rPr>
              <a:t>ΣΥΜΒΟΥΛΕΣ ΕΧΘΣ ΚΑΤΑ ΤΟΝ ΕΛΕΓΧΟ ΝΤΟΠΙΝΓΚ</a:t>
            </a:r>
          </a:p>
        </p:txBody>
      </p:sp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6DCA0142-6699-4FBF-92B7-F1D3821C4D6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03260" y="1781175"/>
            <a:ext cx="6901815" cy="308546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000" dirty="0"/>
              <a:t>Δηλώστε το </a:t>
            </a:r>
            <a:r>
              <a:rPr lang="el-GR" altLang="el-GR" sz="2000" b="1" dirty="0"/>
              <a:t>εγκεκριμένο φάρμακο </a:t>
            </a:r>
            <a:r>
              <a:rPr lang="el-GR" altLang="el-GR" sz="2000" dirty="0"/>
              <a:t>στο Πρωτόκολλο Ελέγχου Ντόπινγκ. </a:t>
            </a:r>
          </a:p>
          <a:p>
            <a:pPr eaLnBrk="1" hangingPunct="1"/>
            <a:endParaRPr lang="el-GR" altLang="el-GR" sz="2000" dirty="0"/>
          </a:p>
          <a:p>
            <a:pPr eaLnBrk="1" hangingPunct="1"/>
            <a:r>
              <a:rPr lang="el-GR" altLang="el-GR" sz="2000" dirty="0"/>
              <a:t>Διευκρινίστε ότι έχει χορηγηθεί </a:t>
            </a:r>
            <a:r>
              <a:rPr lang="el-GR" altLang="el-GR" sz="2000" b="1" dirty="0"/>
              <a:t>ΕΧΘΣ</a:t>
            </a:r>
            <a:r>
              <a:rPr lang="el-GR" altLang="el-GR" sz="2000" dirty="0"/>
              <a:t>.</a:t>
            </a:r>
          </a:p>
          <a:p>
            <a:pPr eaLnBrk="1" hangingPunct="1"/>
            <a:endParaRPr lang="el-GR" altLang="el-GR" sz="2000" dirty="0"/>
          </a:p>
          <a:p>
            <a:pPr eaLnBrk="1" hangingPunct="1"/>
            <a:r>
              <a:rPr lang="el-GR" altLang="el-GR" sz="2000" dirty="0"/>
              <a:t> Δείξτε ένα αντίγραφο της </a:t>
            </a:r>
            <a:r>
              <a:rPr lang="el-GR" altLang="el-GR" sz="2000" b="1" dirty="0"/>
              <a:t>έγκρισης ΕΧΘΣ</a:t>
            </a:r>
            <a:r>
              <a:rPr lang="el-GR" altLang="el-GR" sz="2000" dirty="0"/>
              <a:t> στον υπεύθυνο ελέγχου ντόπινγκ </a:t>
            </a:r>
          </a:p>
        </p:txBody>
      </p:sp>
      <p:pic>
        <p:nvPicPr>
          <p:cNvPr id="17" name="3 - Θέση περιεχομένου" descr="eikona 3.jpg">
            <a:extLst>
              <a:ext uri="{FF2B5EF4-FFF2-40B4-BE49-F238E27FC236}">
                <a16:creationId xmlns:a16="http://schemas.microsoft.com/office/drawing/2014/main" id="{89831299-B22A-4176-8EA3-691DA55AB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14" y="4990465"/>
            <a:ext cx="31146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6D7016-E984-4272-BAFE-A587C4FA6B31}"/>
              </a:ext>
            </a:extLst>
          </p:cNvPr>
          <p:cNvSpPr txBox="1"/>
          <p:nvPr/>
        </p:nvSpPr>
        <p:spPr>
          <a:xfrm>
            <a:off x="10540615" y="6562169"/>
            <a:ext cx="1648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ISTUE – January 2021 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57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3EDBEF-5374-4230-97D3-0CCF31DFDAE6}"/>
              </a:ext>
            </a:extLst>
          </p:cNvPr>
          <p:cNvSpPr txBox="1"/>
          <p:nvPr/>
        </p:nvSpPr>
        <p:spPr>
          <a:xfrm>
            <a:off x="7129626" y="311333"/>
            <a:ext cx="2684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ΣΥΜΠΛΗΡΩΜΑΤΑ</a:t>
            </a:r>
          </a:p>
        </p:txBody>
      </p:sp>
      <p:pic>
        <p:nvPicPr>
          <p:cNvPr id="15" name="Picture 16" descr="Brown capsules on green background">
            <a:extLst>
              <a:ext uri="{FF2B5EF4-FFF2-40B4-BE49-F238E27FC236}">
                <a16:creationId xmlns:a16="http://schemas.microsoft.com/office/drawing/2014/main" id="{A60F38CE-68AA-421C-B38C-272FD3B3F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76" y="1685438"/>
            <a:ext cx="4608512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80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A3626C-DC70-48ED-8C95-13441F2CD90A}"/>
              </a:ext>
            </a:extLst>
          </p:cNvPr>
          <p:cNvSpPr txBox="1"/>
          <p:nvPr/>
        </p:nvSpPr>
        <p:spPr>
          <a:xfrm>
            <a:off x="4770120" y="2629724"/>
            <a:ext cx="6167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dirty="0"/>
              <a:t>Η </a:t>
            </a:r>
            <a:r>
              <a:rPr lang="el-GR" b="1" dirty="0"/>
              <a:t>διατροφή</a:t>
            </a:r>
            <a:r>
              <a:rPr lang="el-GR" dirty="0"/>
              <a:t> κάνει μια μικρή, αλλά δυνητικά πολύτιμη συνεισφορά στην </a:t>
            </a:r>
            <a:r>
              <a:rPr lang="el-GR" b="1" dirty="0"/>
              <a:t>επιτυχή </a:t>
            </a:r>
            <a:r>
              <a:rPr lang="el-GR" dirty="0"/>
              <a:t>απόδοση των αθλητών υψηλού επιπέδου, και τα </a:t>
            </a:r>
            <a:r>
              <a:rPr lang="el-GR" b="1" dirty="0"/>
              <a:t>συμπληρώματα</a:t>
            </a:r>
            <a:r>
              <a:rPr lang="el-GR" dirty="0"/>
              <a:t> διατροφής παρέχουν μια </a:t>
            </a:r>
            <a:r>
              <a:rPr lang="el-GR" b="1" dirty="0"/>
              <a:t>ελάχιστη συνεισφορά</a:t>
            </a:r>
            <a:r>
              <a:rPr lang="el-GR" dirty="0"/>
              <a:t> σε αυτά τα προγράμματα διατροφής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A3F578-F4D4-41AB-8A40-1ABCDFD43A77}"/>
              </a:ext>
            </a:extLst>
          </p:cNvPr>
          <p:cNvSpPr txBox="1"/>
          <p:nvPr/>
        </p:nvSpPr>
        <p:spPr>
          <a:xfrm>
            <a:off x="4770120" y="4051777"/>
            <a:ext cx="61671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Ωστόσο, η χρήση των συμπληρωμάτων είναι </a:t>
            </a:r>
            <a:r>
              <a:rPr lang="el-GR" b="1" dirty="0"/>
              <a:t>διαδεδομένη</a:t>
            </a:r>
            <a:r>
              <a:rPr lang="el-GR" dirty="0"/>
              <a:t> σε όλα τα επίπεδα των αθλημάτων </a:t>
            </a:r>
            <a:r>
              <a:rPr lang="en-US" dirty="0"/>
              <a:t>(</a:t>
            </a:r>
            <a:r>
              <a:rPr lang="el-GR" dirty="0"/>
              <a:t>σε ποσοστό που φτάνει το 85%)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BE179F-E660-4750-A914-2B874AB06723}"/>
              </a:ext>
            </a:extLst>
          </p:cNvPr>
          <p:cNvSpPr txBox="1"/>
          <p:nvPr/>
        </p:nvSpPr>
        <p:spPr>
          <a:xfrm>
            <a:off x="4770120" y="746006"/>
            <a:ext cx="6167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b="1" u="sng" dirty="0"/>
              <a:t>Ορισμός</a:t>
            </a:r>
            <a:r>
              <a:rPr lang="en-US" dirty="0"/>
              <a:t>: </a:t>
            </a:r>
            <a:r>
              <a:rPr lang="el-GR" i="1" dirty="0"/>
              <a:t>Τρόφιμο, συστατικό </a:t>
            </a:r>
            <a:r>
              <a:rPr lang="el-GR" i="1" dirty="0" err="1"/>
              <a:t>τροφίμου</a:t>
            </a:r>
            <a:r>
              <a:rPr lang="el-GR" i="1" dirty="0"/>
              <a:t>, θρεπτικό συστατικό, ή μη τροφικό συστατικό το οποίο προσλαμβάνεται σκόπιμα, επιπλέον της συνήθους διατροφής με σκοπό την επίτευξη συγκεκριμένου οφέλους για την υγεία ή/και την επίδοση </a:t>
            </a:r>
          </a:p>
        </p:txBody>
      </p:sp>
      <p:sp>
        <p:nvSpPr>
          <p:cNvPr id="19" name="3 - Θέση υποσέλιδου">
            <a:extLst>
              <a:ext uri="{FF2B5EF4-FFF2-40B4-BE49-F238E27FC236}">
                <a16:creationId xmlns:a16="http://schemas.microsoft.com/office/drawing/2014/main" id="{78CA698D-3ECF-40F1-B263-D29E5965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2639631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Θέση κειμένου 2">
            <a:extLst>
              <a:ext uri="{FF2B5EF4-FFF2-40B4-BE49-F238E27FC236}">
                <a16:creationId xmlns:a16="http://schemas.microsoft.com/office/drawing/2014/main" id="{FD691F80-71AB-4A8F-8CD1-86F8E56206C2}"/>
              </a:ext>
            </a:extLst>
          </p:cNvPr>
          <p:cNvSpPr txBox="1">
            <a:spLocks/>
          </p:cNvSpPr>
          <p:nvPr/>
        </p:nvSpPr>
        <p:spPr>
          <a:xfrm>
            <a:off x="4875276" y="850456"/>
            <a:ext cx="6859524" cy="5257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ct val="0"/>
              </a:spcAft>
              <a:buNone/>
            </a:pPr>
            <a:r>
              <a:rPr lang="el-GR" altLang="el-GR" sz="2200" dirty="0"/>
              <a:t>Τα συμπληρώματα  στοχεύουν σε διαφορετικές ανάγκες</a:t>
            </a:r>
            <a:r>
              <a:rPr lang="en-US" altLang="el-GR" sz="2200" dirty="0"/>
              <a:t>:</a:t>
            </a:r>
            <a:endParaRPr lang="el-GR" altLang="el-GR" sz="2200" dirty="0"/>
          </a:p>
          <a:p>
            <a:pPr>
              <a:spcAft>
                <a:spcPct val="0"/>
              </a:spcAft>
            </a:pPr>
            <a:endParaRPr lang="el-GR" altLang="el-GR" sz="2000" dirty="0"/>
          </a:p>
          <a:p>
            <a:pPr>
              <a:spcAft>
                <a:spcPct val="0"/>
              </a:spcAft>
            </a:pPr>
            <a:endParaRPr lang="el-GR" altLang="el-GR" sz="2000" dirty="0"/>
          </a:p>
          <a:p>
            <a:pPr>
              <a:spcAft>
                <a:spcPct val="0"/>
              </a:spcAft>
            </a:pPr>
            <a:endParaRPr lang="el-GR" altLang="el-GR" sz="2000" dirty="0"/>
          </a:p>
          <a:p>
            <a:pPr>
              <a:spcAft>
                <a:spcPct val="0"/>
              </a:spcAft>
            </a:pPr>
            <a:r>
              <a:rPr lang="el-GR" altLang="el-GR" sz="2000" dirty="0"/>
              <a:t>Αντιμετώπιση των </a:t>
            </a:r>
            <a:r>
              <a:rPr lang="el-GR" altLang="el-GR" sz="2000" b="1" dirty="0"/>
              <a:t>ελλείψεων</a:t>
            </a:r>
            <a:r>
              <a:rPr lang="el-GR" altLang="el-GR" sz="2000" dirty="0"/>
              <a:t> σε </a:t>
            </a:r>
            <a:r>
              <a:rPr lang="el-GR" altLang="el-GR" sz="2000" dirty="0" err="1"/>
              <a:t>μικροθρεπτικά</a:t>
            </a:r>
            <a:r>
              <a:rPr lang="el-GR" altLang="el-GR" sz="2000" dirty="0"/>
              <a:t> συστατικά</a:t>
            </a:r>
          </a:p>
          <a:p>
            <a:pPr marL="0" indent="0">
              <a:spcAft>
                <a:spcPct val="0"/>
              </a:spcAft>
              <a:buNone/>
            </a:pPr>
            <a:endParaRPr lang="el-GR" altLang="el-GR" sz="2000" dirty="0"/>
          </a:p>
          <a:p>
            <a:pPr>
              <a:spcAft>
                <a:spcPct val="0"/>
              </a:spcAft>
            </a:pPr>
            <a:r>
              <a:rPr lang="el-GR" altLang="el-GR" sz="2000" dirty="0"/>
              <a:t>Παροχή ικανοποιητικών μορφών </a:t>
            </a:r>
            <a:r>
              <a:rPr lang="el-GR" altLang="el-GR" sz="2000" b="1" dirty="0"/>
              <a:t>ενέργειας</a:t>
            </a:r>
          </a:p>
          <a:p>
            <a:pPr>
              <a:spcAft>
                <a:spcPct val="0"/>
              </a:spcAft>
            </a:pPr>
            <a:endParaRPr lang="en-US" altLang="el-GR" sz="2000" b="1" dirty="0"/>
          </a:p>
          <a:p>
            <a:pPr>
              <a:spcAft>
                <a:spcPct val="0"/>
              </a:spcAft>
            </a:pPr>
            <a:r>
              <a:rPr lang="el-GR" altLang="el-GR" sz="2000" dirty="0"/>
              <a:t>Παροχή αμέσων οφελών στην  </a:t>
            </a:r>
            <a:r>
              <a:rPr lang="el-GR" altLang="el-GR" sz="2000" b="1" dirty="0"/>
              <a:t>απόδοση</a:t>
            </a:r>
            <a:r>
              <a:rPr lang="el-GR" altLang="el-GR" sz="2000" dirty="0"/>
              <a:t> </a:t>
            </a:r>
          </a:p>
          <a:p>
            <a:pPr>
              <a:spcAft>
                <a:spcPct val="0"/>
              </a:spcAft>
            </a:pPr>
            <a:endParaRPr lang="el-GR" altLang="el-GR" sz="2000" dirty="0"/>
          </a:p>
          <a:p>
            <a:pPr>
              <a:spcAft>
                <a:spcPct val="0"/>
              </a:spcAft>
            </a:pPr>
            <a:r>
              <a:rPr lang="el-GR" altLang="el-GR" sz="2000" dirty="0"/>
              <a:t>Παροχή </a:t>
            </a:r>
            <a:r>
              <a:rPr lang="el-GR" altLang="el-GR" sz="2000" b="1" dirty="0"/>
              <a:t>εμμέσων</a:t>
            </a:r>
            <a:r>
              <a:rPr lang="el-GR" altLang="el-GR" sz="2000" dirty="0"/>
              <a:t> οφελών (π.χ. βοήθεια ύπνου)</a:t>
            </a:r>
          </a:p>
        </p:txBody>
      </p:sp>
      <p:sp>
        <p:nvSpPr>
          <p:cNvPr id="15" name="3 - Θέση υποσέλιδου">
            <a:extLst>
              <a:ext uri="{FF2B5EF4-FFF2-40B4-BE49-F238E27FC236}">
                <a16:creationId xmlns:a16="http://schemas.microsoft.com/office/drawing/2014/main" id="{3B2C9387-FEA2-4A4C-8F69-EEBFA92F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2651755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68F930-B2BB-4F4E-924B-2FE714DA5A74}"/>
              </a:ext>
            </a:extLst>
          </p:cNvPr>
          <p:cNvSpPr txBox="1"/>
          <p:nvPr/>
        </p:nvSpPr>
        <p:spPr>
          <a:xfrm>
            <a:off x="4518438" y="215309"/>
            <a:ext cx="7419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ΠΟΤΕ ΤΑ ΣΥΜΠΛΗΡΩΜΑΤΑ ΕΥΕΡΓΕΤΙΚΑ ΓΙΑ ΤΟΝ ΑΘΛΗΤΗ</a:t>
            </a:r>
          </a:p>
        </p:txBody>
      </p:sp>
      <p:sp>
        <p:nvSpPr>
          <p:cNvPr id="15" name="5 - Θέση περιεχομένου">
            <a:extLst>
              <a:ext uri="{FF2B5EF4-FFF2-40B4-BE49-F238E27FC236}">
                <a16:creationId xmlns:a16="http://schemas.microsoft.com/office/drawing/2014/main" id="{467BB958-955D-47E6-9740-FEBB73123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8438" y="1941111"/>
            <a:ext cx="7297932" cy="468153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000" dirty="0"/>
              <a:t>Συμβουλές </a:t>
            </a:r>
            <a:r>
              <a:rPr lang="el-GR" altLang="el-GR" sz="2000" b="1" dirty="0"/>
              <a:t>εμπειρογνωμόνων</a:t>
            </a:r>
            <a:r>
              <a:rPr lang="el-GR" altLang="el-GR" sz="2000" dirty="0"/>
              <a:t> βασισμένες στις ατομικές ανάγκες </a:t>
            </a:r>
          </a:p>
          <a:p>
            <a:pPr eaLnBrk="1" hangingPunct="1"/>
            <a:endParaRPr lang="el-GR" altLang="el-GR" sz="2000" dirty="0"/>
          </a:p>
          <a:p>
            <a:pPr eaLnBrk="1" hangingPunct="1"/>
            <a:r>
              <a:rPr lang="el-GR" altLang="el-GR" sz="2000" dirty="0"/>
              <a:t>Τα συμπληρώματα λαμβάνονται στην σωστή </a:t>
            </a:r>
            <a:r>
              <a:rPr lang="el-GR" altLang="el-GR" sz="2000" b="1" dirty="0"/>
              <a:t>δοσολογία</a:t>
            </a:r>
            <a:r>
              <a:rPr lang="el-GR" altLang="el-GR" sz="2000" dirty="0"/>
              <a:t> </a:t>
            </a:r>
          </a:p>
          <a:p>
            <a:pPr eaLnBrk="1" hangingPunct="1"/>
            <a:endParaRPr lang="el-GR" altLang="el-GR" sz="2000" dirty="0"/>
          </a:p>
          <a:p>
            <a:pPr eaLnBrk="1" hangingPunct="1"/>
            <a:r>
              <a:rPr lang="el-GR" altLang="el-GR" sz="2000" dirty="0"/>
              <a:t>Έχουν καλές </a:t>
            </a:r>
            <a:r>
              <a:rPr lang="el-GR" altLang="el-GR" sz="2000" b="1" dirty="0"/>
              <a:t>ενδείξεις οφέλους</a:t>
            </a:r>
            <a:r>
              <a:rPr lang="el-GR" altLang="el-GR" sz="2000" dirty="0"/>
              <a:t> για την υγεία/ ή και την απόδοση </a:t>
            </a:r>
          </a:p>
          <a:p>
            <a:pPr eaLnBrk="1" hangingPunct="1"/>
            <a:endParaRPr lang="el-GR" altLang="el-GR" sz="2000" dirty="0"/>
          </a:p>
          <a:p>
            <a:pPr eaLnBrk="1" hangingPunct="1"/>
            <a:r>
              <a:rPr lang="el-GR" altLang="el-GR" sz="2000" dirty="0"/>
              <a:t>Λαμβάνει συμπλήρωμα </a:t>
            </a:r>
            <a:r>
              <a:rPr lang="el-GR" altLang="el-GR" sz="2000" b="1" dirty="0"/>
              <a:t>δοκιμασμένο</a:t>
            </a:r>
            <a:r>
              <a:rPr lang="el-GR" altLang="el-GR" sz="2000" dirty="0"/>
              <a:t> σε παρτίδες ( </a:t>
            </a:r>
            <a:r>
              <a:rPr lang="en-US" altLang="el-GR" sz="2000" dirty="0"/>
              <a:t>batch-tested)</a:t>
            </a:r>
            <a:endParaRPr lang="el-GR" altLang="el-GR" sz="2000" dirty="0"/>
          </a:p>
        </p:txBody>
      </p:sp>
      <p:sp>
        <p:nvSpPr>
          <p:cNvPr id="17" name="3 - Θέση υποσέλιδου">
            <a:extLst>
              <a:ext uri="{FF2B5EF4-FFF2-40B4-BE49-F238E27FC236}">
                <a16:creationId xmlns:a16="http://schemas.microsoft.com/office/drawing/2014/main" id="{7942397F-E118-4F32-B029-9D886CE6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2422620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4 - Τίτλος">
            <a:extLst>
              <a:ext uri="{FF2B5EF4-FFF2-40B4-BE49-F238E27FC236}">
                <a16:creationId xmlns:a16="http://schemas.microsoft.com/office/drawing/2014/main" id="{C575D554-EBC2-47AC-A4F6-91A792675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054" y="147996"/>
            <a:ext cx="6655267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b="1" dirty="0">
                <a:latin typeface="+mn-lt"/>
              </a:rPr>
              <a:t>ΚΙΝΔΥΝΟΙ ΛΗΨΗΣ ΣΥΜΠΛΗΡΩΜΑΤΩΝ ΔΙΑΤΡΟΦΗΣ </a:t>
            </a:r>
          </a:p>
        </p:txBody>
      </p:sp>
      <p:sp>
        <p:nvSpPr>
          <p:cNvPr id="15" name="5 - Θέση περιεχομένου">
            <a:extLst>
              <a:ext uri="{FF2B5EF4-FFF2-40B4-BE49-F238E27FC236}">
                <a16:creationId xmlns:a16="http://schemas.microsoft.com/office/drawing/2014/main" id="{8387C804-6994-4C90-B6FA-62A24AEB6E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16940" y="1400840"/>
            <a:ext cx="7431493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l-GR" sz="2000" b="1" dirty="0"/>
              <a:t>Εσφαλμένη επισήμανση </a:t>
            </a:r>
            <a:r>
              <a:rPr lang="el-GR" sz="2000" dirty="0"/>
              <a:t>(</a:t>
            </a:r>
            <a:r>
              <a:rPr lang="en-US" sz="2000" dirty="0" err="1"/>
              <a:t>mislabelling</a:t>
            </a:r>
            <a:r>
              <a:rPr lang="en-US" sz="2000" dirty="0"/>
              <a:t>) </a:t>
            </a:r>
            <a:r>
              <a:rPr lang="el-GR" sz="2000" dirty="0"/>
              <a:t>(απουσία ή έλλειψη των επίπεδων των αναφερομένων συστατικών)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l-GR" sz="20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l-GR" sz="2000" b="1" dirty="0"/>
              <a:t>Επιμόλυνση</a:t>
            </a:r>
            <a:r>
              <a:rPr lang="el-GR" sz="2000" dirty="0"/>
              <a:t> (</a:t>
            </a:r>
            <a:r>
              <a:rPr lang="en-US" sz="2000" dirty="0"/>
              <a:t>contamination) </a:t>
            </a:r>
            <a:r>
              <a:rPr lang="el-GR" sz="2000" dirty="0"/>
              <a:t>(ακουσία πρόσληψη ουσιών που είναι απαγορευμένα σύμφωνα με τον παγκόσμιο κώδικα αντιντόπινγκ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l-GR" sz="20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l-GR" sz="2000" b="1" dirty="0"/>
              <a:t>Κίνδυνοι για την υγεία </a:t>
            </a:r>
            <a:r>
              <a:rPr lang="el-GR" sz="2000" dirty="0"/>
              <a:t>(</a:t>
            </a:r>
            <a:r>
              <a:rPr lang="en-US" sz="2000" dirty="0"/>
              <a:t>health risks) </a:t>
            </a:r>
            <a:r>
              <a:rPr lang="el-GR" sz="2000" dirty="0"/>
              <a:t>(πρόσληψη τοξικών συστατικών που είναι επιβλαβή για τον άνθρωπο)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0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l-GR" sz="2000" dirty="0"/>
              <a:t>   </a:t>
            </a:r>
            <a:r>
              <a:rPr lang="el-GR" dirty="0">
                <a:solidFill>
                  <a:srgbClr val="FF0000"/>
                </a:solidFill>
              </a:rPr>
              <a:t>Κανένα συμπλήρωμα δεν είναι 100% ακίνδυνο </a:t>
            </a:r>
          </a:p>
        </p:txBody>
      </p:sp>
      <p:sp>
        <p:nvSpPr>
          <p:cNvPr id="17" name="3 - Θέση υποσέλιδου">
            <a:extLst>
              <a:ext uri="{FF2B5EF4-FFF2-40B4-BE49-F238E27FC236}">
                <a16:creationId xmlns:a16="http://schemas.microsoft.com/office/drawing/2014/main" id="{410F8829-218E-41FE-A7E5-93506A57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3149567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BD483A-D1B5-4F2E-8D59-E9F9F44A2D18}"/>
              </a:ext>
            </a:extLst>
          </p:cNvPr>
          <p:cNvSpPr txBox="1"/>
          <p:nvPr/>
        </p:nvSpPr>
        <p:spPr>
          <a:xfrm>
            <a:off x="5288280" y="188222"/>
            <a:ext cx="61671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ΠΩΣ ΟΙ ΑΘΛΗΤΕΣ ΚΑΙ ΤΟ ΒΟΗΘΗΤΙΚΟ ΠΡΟΣΩΠΙΚΟ ΔΙΑΧΕΙΡΙΖΟΝΤΑΙ ΤΟΝ ΚΙΝΔΥΝΟ</a:t>
            </a:r>
          </a:p>
        </p:txBody>
      </p:sp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D06FBB29-D013-45A6-91BA-1C5759A03AB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38345" y="2005944"/>
            <a:ext cx="7399655" cy="2825832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000" dirty="0"/>
              <a:t>Ανάλυση ρίσκου-οφέλους είναι απαραίτητη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l-GR" altLang="el-GR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Χρησιμοποιούμε μόνο συμπληρώματα όταν το όφελος είναι πιθανό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Χρησιμοποιούμε συμπληρώματα και δόσεις που είναι ασφαλείς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Χρησιμοποιούμε προϊόντα χαμηλού κινδύνου </a:t>
            </a:r>
          </a:p>
        </p:txBody>
      </p:sp>
      <p:pic>
        <p:nvPicPr>
          <p:cNvPr id="17" name="Graphic 2" descr="Scales of justice with solid fill">
            <a:extLst>
              <a:ext uri="{FF2B5EF4-FFF2-40B4-BE49-F238E27FC236}">
                <a16:creationId xmlns:a16="http://schemas.microsoft.com/office/drawing/2014/main" id="{EFDB98E0-F127-4B04-AEDD-112ABC059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47" y="4561546"/>
            <a:ext cx="2279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3 - Θέση υποσέλιδου">
            <a:extLst>
              <a:ext uri="{FF2B5EF4-FFF2-40B4-BE49-F238E27FC236}">
                <a16:creationId xmlns:a16="http://schemas.microsoft.com/office/drawing/2014/main" id="{D7B705C0-D68E-4FF1-86EA-F6055E39E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3051689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 - Τίτλος">
            <a:extLst>
              <a:ext uri="{FF2B5EF4-FFF2-40B4-BE49-F238E27FC236}">
                <a16:creationId xmlns:a16="http://schemas.microsoft.com/office/drawing/2014/main" id="{6C1D3FD4-7A68-4B71-9077-D35D1D71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016" y="131975"/>
            <a:ext cx="7543032" cy="7588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2400" b="1" dirty="0">
                <a:latin typeface="+mn-lt"/>
              </a:rPr>
              <a:t>ΑΝΕΞΑΡΤΗΤΟΙ ΟΡΓΑΝΙΣΜΟΙ ΠΙΣΤΟΠΟΙΗΣΗΣ ΣΥΜΠΛΗΡΩΜΑΤΩΝ </a:t>
            </a:r>
          </a:p>
        </p:txBody>
      </p:sp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5CF0FD09-C771-4F21-ACD0-A2F026702A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6690" y="1450942"/>
            <a:ext cx="5718757" cy="1673225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400" dirty="0"/>
              <a:t> </a:t>
            </a:r>
            <a:r>
              <a:rPr lang="en-US" altLang="el-GR" sz="2400" dirty="0"/>
              <a:t>sport.wetestyoutrust.com​</a:t>
            </a:r>
            <a:endParaRPr lang="el-GR" altLang="el-GR" sz="2400" dirty="0"/>
          </a:p>
          <a:p>
            <a:pPr eaLnBrk="1" hangingPunct="1"/>
            <a:endParaRPr lang="el-GR" altLang="el-GR" sz="2400" dirty="0"/>
          </a:p>
          <a:p>
            <a:pPr eaLnBrk="1" hangingPunct="1"/>
            <a:r>
              <a:rPr lang="en-US" altLang="el-GR" sz="2400" dirty="0"/>
              <a:t>nsfsport.com​</a:t>
            </a:r>
            <a:endParaRPr lang="el-GR" altLang="el-GR" sz="2400" dirty="0"/>
          </a:p>
          <a:p>
            <a:pPr eaLnBrk="1" hangingPunct="1"/>
            <a:endParaRPr lang="el-GR" altLang="el-GR" sz="2400" dirty="0"/>
          </a:p>
          <a:p>
            <a:pPr eaLnBrk="1" hangingPunct="1"/>
            <a:r>
              <a:rPr lang="en-US" altLang="el-GR" sz="2400" dirty="0"/>
              <a:t>koelnerliste.com​</a:t>
            </a:r>
            <a:endParaRPr lang="el-GR" altLang="el-GR" sz="24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l-GR" altLang="el-GR" sz="2400" dirty="0"/>
          </a:p>
        </p:txBody>
      </p:sp>
      <p:pic>
        <p:nvPicPr>
          <p:cNvPr id="17" name="Picture 2" descr="Informed Sport – Lifeplus Be">
            <a:extLst>
              <a:ext uri="{FF2B5EF4-FFF2-40B4-BE49-F238E27FC236}">
                <a16:creationId xmlns:a16="http://schemas.microsoft.com/office/drawing/2014/main" id="{7B9C55AD-3C3E-441A-81F9-5CFCDEE3C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06"/>
          <a:stretch>
            <a:fillRect/>
          </a:stretch>
        </p:blipFill>
        <p:spPr bwMode="auto">
          <a:xfrm>
            <a:off x="4352909" y="3989175"/>
            <a:ext cx="20875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Nsf Logo Vectors Free Download">
            <a:extLst>
              <a:ext uri="{FF2B5EF4-FFF2-40B4-BE49-F238E27FC236}">
                <a16:creationId xmlns:a16="http://schemas.microsoft.com/office/drawing/2014/main" id="{CF3F60E3-4272-4A94-A347-A16BC45DF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77" y="4178881"/>
            <a:ext cx="141446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Reliv International - Reliv International">
            <a:extLst>
              <a:ext uri="{FF2B5EF4-FFF2-40B4-BE49-F238E27FC236}">
                <a16:creationId xmlns:a16="http://schemas.microsoft.com/office/drawing/2014/main" id="{8306AA22-CF66-4031-B6ED-4BF01BB50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746" y="4069080"/>
            <a:ext cx="15097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3 - Θέση υποσέλιδου">
            <a:extLst>
              <a:ext uri="{FF2B5EF4-FFF2-40B4-BE49-F238E27FC236}">
                <a16:creationId xmlns:a16="http://schemas.microsoft.com/office/drawing/2014/main" id="{DE0B78CD-4B20-4DF4-BD64-F4617AFD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69776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2A67A1-8E9C-4E57-B71D-D41A9191CF39}"/>
              </a:ext>
            </a:extLst>
          </p:cNvPr>
          <p:cNvSpPr txBox="1"/>
          <p:nvPr/>
        </p:nvSpPr>
        <p:spPr>
          <a:xfrm>
            <a:off x="6439525" y="145535"/>
            <a:ext cx="3347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ΠΡΑΚΤΙΚΕΣ ΣΥΜΒΟΥΛΕΣ</a:t>
            </a:r>
          </a:p>
        </p:txBody>
      </p:sp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A0B20C06-B2F3-4F6A-92D6-D6964AC5735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52909" y="1350634"/>
            <a:ext cx="7341251" cy="4572000"/>
          </a:xfrm>
        </p:spPr>
        <p:txBody>
          <a:bodyPr>
            <a:noAutofit/>
          </a:bodyPr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el-GR" sz="2000" dirty="0"/>
              <a:t>     </a:t>
            </a:r>
            <a:r>
              <a:rPr lang="el-GR" altLang="el-GR" sz="2000" dirty="0"/>
              <a:t>Ενημέρωση και χρήση </a:t>
            </a:r>
            <a:r>
              <a:rPr lang="el-GR" altLang="el-GR" sz="2000" b="1" dirty="0"/>
              <a:t>αξιόπιστων πηγών </a:t>
            </a:r>
            <a:r>
              <a:rPr lang="el-GR" altLang="el-GR" sz="2000" dirty="0"/>
              <a:t>πληροφόρησης</a:t>
            </a:r>
            <a:endParaRPr lang="en-US" altLang="el-GR" sz="2000" dirty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l-GR" altLang="el-GR" sz="2000" dirty="0"/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l-GR" altLang="el-GR" sz="2000" dirty="0"/>
              <a:t>     Αν όχι πρόσβαση σε πιστοποιημένο </a:t>
            </a:r>
            <a:r>
              <a:rPr lang="el-GR" altLang="el-GR" sz="2000" b="1" dirty="0"/>
              <a:t>διατροφολόγο</a:t>
            </a:r>
            <a:r>
              <a:rPr lang="el-GR" altLang="el-GR" sz="2000" dirty="0"/>
              <a:t>, διενεργείστε μια </a:t>
            </a:r>
            <a:r>
              <a:rPr lang="el-GR" altLang="el-GR" sz="2000" dirty="0" err="1"/>
              <a:t>αυτοαξιολόγηση</a:t>
            </a:r>
            <a:r>
              <a:rPr lang="el-GR" altLang="el-GR" sz="2000" dirty="0"/>
              <a:t> </a:t>
            </a:r>
            <a:endParaRPr lang="en-US" altLang="el-GR" sz="2000" dirty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l-GR" altLang="el-GR" sz="2000" dirty="0"/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el-GR" sz="2000" dirty="0"/>
              <a:t>  </a:t>
            </a:r>
            <a:r>
              <a:rPr lang="el-GR" altLang="el-GR" sz="2000" dirty="0"/>
              <a:t> </a:t>
            </a:r>
            <a:r>
              <a:rPr lang="en-US" altLang="el-GR" sz="2000" dirty="0"/>
              <a:t> </a:t>
            </a:r>
            <a:r>
              <a:rPr lang="el-GR" altLang="el-GR" sz="2000" dirty="0"/>
              <a:t> Επιλέξτε προϊόντα που έχουν περάσει από </a:t>
            </a:r>
            <a:r>
              <a:rPr lang="el-GR" altLang="el-GR" sz="2000" b="1" dirty="0"/>
              <a:t>έλεγχο</a:t>
            </a:r>
            <a:r>
              <a:rPr lang="el-GR" altLang="el-GR" sz="2000" dirty="0"/>
              <a:t> </a:t>
            </a:r>
            <a:endParaRPr lang="en-US" altLang="el-GR" sz="2000" dirty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l-GR" altLang="el-GR" sz="2000" dirty="0"/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el-GR" sz="2000" dirty="0"/>
              <a:t>    </a:t>
            </a:r>
            <a:r>
              <a:rPr lang="el-GR" altLang="el-GR" sz="2000" dirty="0"/>
              <a:t> Φυλάξτε την αρχική </a:t>
            </a:r>
            <a:r>
              <a:rPr lang="el-GR" altLang="el-GR" sz="2000" b="1" dirty="0"/>
              <a:t>συσκευασία</a:t>
            </a:r>
            <a:r>
              <a:rPr lang="el-GR" altLang="el-GR" sz="2000" dirty="0"/>
              <a:t> συμπληρωμάτων ή μια φωτογραφία αυτών (όνομα συμπληρώματος, εταιρεία παραγωγής και τον αριθμό παρτίδας)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l-GR" altLang="el-GR" sz="2000" dirty="0"/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el-GR" sz="2000" dirty="0"/>
              <a:t>     </a:t>
            </a:r>
            <a:r>
              <a:rPr lang="el-GR" altLang="el-GR" sz="2000" dirty="0"/>
              <a:t>Αν η λήψη του συμπληρώματος έγινε μετά από ιατρική συμβουλή, κρατήστε </a:t>
            </a:r>
            <a:r>
              <a:rPr lang="el-GR" altLang="el-GR" sz="2000" b="1" dirty="0"/>
              <a:t>αρχείο</a:t>
            </a:r>
            <a:r>
              <a:rPr lang="el-GR" altLang="el-GR" sz="2000" dirty="0"/>
              <a:t> αυτής</a:t>
            </a:r>
          </a:p>
          <a:p>
            <a:pPr algn="just" eaLnBrk="1" hangingPunct="1"/>
            <a:endParaRPr lang="el-GR" altLang="el-GR" sz="2000" dirty="0"/>
          </a:p>
        </p:txBody>
      </p:sp>
      <p:pic>
        <p:nvPicPr>
          <p:cNvPr id="17" name="Graphic 13" descr="Professor female with solid fill">
            <a:extLst>
              <a:ext uri="{FF2B5EF4-FFF2-40B4-BE49-F238E27FC236}">
                <a16:creationId xmlns:a16="http://schemas.microsoft.com/office/drawing/2014/main" id="{35741441-8A0B-4124-9600-446EC2DD1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26" y="1209358"/>
            <a:ext cx="5778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phic 19" descr="Checklist with solid fill">
            <a:extLst>
              <a:ext uri="{FF2B5EF4-FFF2-40B4-BE49-F238E27FC236}">
                <a16:creationId xmlns:a16="http://schemas.microsoft.com/office/drawing/2014/main" id="{8014438E-1010-44E8-AF87-BF6F001A0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26" y="2204043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phic 21" descr="Test tubes with solid fill">
            <a:extLst>
              <a:ext uri="{FF2B5EF4-FFF2-40B4-BE49-F238E27FC236}">
                <a16:creationId xmlns:a16="http://schemas.microsoft.com/office/drawing/2014/main" id="{9EA2905A-B75B-4909-A2A5-4550BC21E1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26" y="3200316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phic 8" descr="Tag with solid fill">
            <a:extLst>
              <a:ext uri="{FF2B5EF4-FFF2-40B4-BE49-F238E27FC236}">
                <a16:creationId xmlns:a16="http://schemas.microsoft.com/office/drawing/2014/main" id="{062DE69F-DA3C-42C6-8E51-4AAA4106F3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266" y="4132527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3 - Θέση υποσέλιδου">
            <a:extLst>
              <a:ext uri="{FF2B5EF4-FFF2-40B4-BE49-F238E27FC236}">
                <a16:creationId xmlns:a16="http://schemas.microsoft.com/office/drawing/2014/main" id="{F3E32211-12EC-406C-820C-126F4213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21366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1B846AE3-488B-43C9-B809-A1F59AB3F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221" y="2078747"/>
            <a:ext cx="6507480" cy="435133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Απαγόρευση όλες τις ώρες (Εντός ΚΑΙ Εκτός αγώνων)</a:t>
            </a:r>
            <a:endParaRPr lang="en-US" altLang="el-GR" sz="2000" dirty="0"/>
          </a:p>
          <a:p>
            <a:pPr eaLnBrk="1" hangingPunct="1"/>
            <a:endParaRPr lang="el-GR" altLang="el-GR" sz="2000" dirty="0"/>
          </a:p>
          <a:p>
            <a:pPr eaLnBrk="1" hangingPunct="1"/>
            <a:endParaRPr lang="el-GR" altLang="el-GR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Απαγόρευση μόνο κατά τη διάρκεια ΕΝΤΟΣ αγώνων</a:t>
            </a:r>
            <a:endParaRPr lang="en-US" altLang="el-GR" sz="20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l-GR" sz="2000" dirty="0"/>
          </a:p>
          <a:p>
            <a:pPr eaLnBrk="1" hangingPunct="1"/>
            <a:endParaRPr lang="el-GR" altLang="el-GR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Απαγόρευση μόνο σε συγκεκριμένα Αθλήματα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487C99-7F4C-4C01-8048-C48A5DCBA2BE}"/>
              </a:ext>
            </a:extLst>
          </p:cNvPr>
          <p:cNvSpPr txBox="1"/>
          <p:nvPr/>
        </p:nvSpPr>
        <p:spPr>
          <a:xfrm>
            <a:off x="5518642" y="280555"/>
            <a:ext cx="4468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ΛΙΣΤΑ ΑΠΑΓΟΡΕΥΜΕΝΩΝ ΟΥΣΙΩΝ </a:t>
            </a:r>
            <a:endParaRPr lang="el-GR" dirty="0"/>
          </a:p>
        </p:txBody>
      </p:sp>
      <p:pic>
        <p:nvPicPr>
          <p:cNvPr id="21" name="Graphic 6" descr="No sign">
            <a:extLst>
              <a:ext uri="{FF2B5EF4-FFF2-40B4-BE49-F238E27FC236}">
                <a16:creationId xmlns:a16="http://schemas.microsoft.com/office/drawing/2014/main" id="{537F1B2B-145D-49D9-8447-EED88F10E2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360" y="1797984"/>
            <a:ext cx="762356" cy="76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phic 9" descr="Bullseye">
            <a:extLst>
              <a:ext uri="{FF2B5EF4-FFF2-40B4-BE49-F238E27FC236}">
                <a16:creationId xmlns:a16="http://schemas.microsoft.com/office/drawing/2014/main" id="{47DCA0B2-8F48-41FF-8708-83831E9000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731" y="3075645"/>
            <a:ext cx="726985" cy="72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phic 3" descr="Cross country skiing with solid fill">
            <a:extLst>
              <a:ext uri="{FF2B5EF4-FFF2-40B4-BE49-F238E27FC236}">
                <a16:creationId xmlns:a16="http://schemas.microsoft.com/office/drawing/2014/main" id="{BE9053FC-D668-477A-99D4-3FFE822286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372" y="4207864"/>
            <a:ext cx="667702" cy="66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3 - Θέση υποσέλιδου">
            <a:extLst>
              <a:ext uri="{FF2B5EF4-FFF2-40B4-BE49-F238E27FC236}">
                <a16:creationId xmlns:a16="http://schemas.microsoft.com/office/drawing/2014/main" id="{F477E5DE-18EA-4411-B14F-3DDB862D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531515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3 - Θέση περιεχομένου" descr="eikona  1.jpg">
            <a:extLst>
              <a:ext uri="{FF2B5EF4-FFF2-40B4-BE49-F238E27FC236}">
                <a16:creationId xmlns:a16="http://schemas.microsoft.com/office/drawing/2014/main" id="{85683DEE-11BC-4B8A-929D-1C4F0F61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43" y="1628775"/>
            <a:ext cx="712228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2DD5AD-ED97-44D0-B53B-C1EB376BEFA7}"/>
              </a:ext>
            </a:extLst>
          </p:cNvPr>
          <p:cNvSpPr txBox="1"/>
          <p:nvPr/>
        </p:nvSpPr>
        <p:spPr>
          <a:xfrm>
            <a:off x="5161280" y="352722"/>
            <a:ext cx="53984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ΕΥΧΑΡΙΣΤΩ ΠΟΛΥ ΓΙΑ ΤΗΝ ΠΡΟΣΟΧΗ ΣΑΣ</a:t>
            </a:r>
          </a:p>
        </p:txBody>
      </p:sp>
    </p:spTree>
    <p:extLst>
      <p:ext uri="{BB962C8B-B14F-4D97-AF65-F5344CB8AC3E}">
        <p14:creationId xmlns:p14="http://schemas.microsoft.com/office/powerpoint/2010/main" val="295547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- Τίτλος">
            <a:extLst>
              <a:ext uri="{FF2B5EF4-FFF2-40B4-BE49-F238E27FC236}">
                <a16:creationId xmlns:a16="http://schemas.microsoft.com/office/drawing/2014/main" id="{EA3E4CF8-2375-4365-B6CC-169D9A265B1B}"/>
              </a:ext>
            </a:extLst>
          </p:cNvPr>
          <p:cNvSpPr txBox="1">
            <a:spLocks/>
          </p:cNvSpPr>
          <p:nvPr/>
        </p:nvSpPr>
        <p:spPr bwMode="auto">
          <a:xfrm>
            <a:off x="4753757" y="213360"/>
            <a:ext cx="6322695" cy="39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ΠΕΡΙΟΔΟΣ ΕΝΤΟΣ - </a:t>
            </a:r>
            <a:r>
              <a:rPr lang="el-GR" altLang="el-GR" sz="2400" b="1" dirty="0">
                <a:solidFill>
                  <a:schemeClr val="tx1"/>
                </a:solidFill>
                <a:latin typeface="+mn-lt"/>
              </a:rPr>
              <a:t>Ε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ΚΤΟΣ ΑΓΩΝΩΝ </a:t>
            </a:r>
          </a:p>
        </p:txBody>
      </p:sp>
      <p:sp>
        <p:nvSpPr>
          <p:cNvPr id="22" name="2 - Θέση περιεχομένου">
            <a:extLst>
              <a:ext uri="{FF2B5EF4-FFF2-40B4-BE49-F238E27FC236}">
                <a16:creationId xmlns:a16="http://schemas.microsoft.com/office/drawing/2014/main" id="{378AF38F-B92B-4137-BC68-08D30D4EDF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78758" y="2205291"/>
            <a:ext cx="7548271" cy="225234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l-GR" altLang="el-GR" sz="2000" i="1" u="sng" dirty="0"/>
              <a:t>ΕΝΤΟΣ ΑΓΩΝΟΣ</a:t>
            </a:r>
            <a:r>
              <a:rPr lang="en-US" altLang="el-GR" sz="2000" dirty="0"/>
              <a:t>: </a:t>
            </a:r>
            <a:r>
              <a:rPr lang="el-GR" altLang="el-GR" sz="2000" dirty="0"/>
              <a:t>Η περίοδος που ξεκινά στις </a:t>
            </a:r>
            <a:r>
              <a:rPr lang="el-GR" altLang="el-GR" sz="2000" b="1" dirty="0"/>
              <a:t>23.59</a:t>
            </a:r>
            <a:r>
              <a:rPr lang="el-GR" altLang="el-GR" sz="2000" dirty="0"/>
              <a:t> μετά μεσημβρίας της </a:t>
            </a:r>
            <a:r>
              <a:rPr lang="el-GR" altLang="el-GR" sz="2000" b="1" dirty="0"/>
              <a:t>προηγούμενης</a:t>
            </a:r>
            <a:r>
              <a:rPr lang="el-GR" altLang="el-GR" sz="2000" dirty="0"/>
              <a:t> ημέρας ενός αγώνα, που ο αθλητής έχει προγραμματιστεί να συμμετέχει, μέχρι το τέλος του συγκεκριμένου αγώνα και της διαδικασίας συλλογής δείγματος που σχετίζεται με τον συγκεκριμένο αγώνα</a:t>
            </a:r>
          </a:p>
          <a:p>
            <a:pPr algn="just" eaLnBrk="1" hangingPunct="1"/>
            <a:endParaRPr lang="el-GR" altLang="el-GR" sz="2000" b="1" dirty="0"/>
          </a:p>
          <a:p>
            <a:pPr algn="just" eaLnBrk="1" hangingPunct="1"/>
            <a:r>
              <a:rPr lang="el-GR" altLang="el-GR" sz="2000" i="1" u="sng" dirty="0"/>
              <a:t>ΕΚΤΟΣ ΑΓΩΝΟΣ </a:t>
            </a:r>
            <a:r>
              <a:rPr lang="en-US" altLang="el-GR" sz="2000" dirty="0"/>
              <a:t>: </a:t>
            </a:r>
            <a:r>
              <a:rPr lang="el-GR" altLang="el-GR" sz="2000" dirty="0"/>
              <a:t> οποιαδήποτε περίοδος που δεν είναι εντός αγώνος </a:t>
            </a:r>
          </a:p>
        </p:txBody>
      </p:sp>
      <p:sp>
        <p:nvSpPr>
          <p:cNvPr id="13" name="3 - Θέση υποσέλιδου">
            <a:extLst>
              <a:ext uri="{FF2B5EF4-FFF2-40B4-BE49-F238E27FC236}">
                <a16:creationId xmlns:a16="http://schemas.microsoft.com/office/drawing/2014/main" id="{0E50632A-908B-46AC-9F9B-35FD0C22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000" dirty="0"/>
              <a:t>2</a:t>
            </a:r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247028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D65A08-2230-4603-9A8B-D1544C75CA2D}"/>
              </a:ext>
            </a:extLst>
          </p:cNvPr>
          <p:cNvSpPr txBox="1"/>
          <p:nvPr/>
        </p:nvSpPr>
        <p:spPr>
          <a:xfrm>
            <a:off x="5291710" y="197531"/>
            <a:ext cx="5369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ΑΠΑΓΟΡΕΥΣΗ ΕΝΤΟΣ ΚΑΙ ΕΚΤΟΣ ΑΓΩΝΩΝ</a:t>
            </a:r>
          </a:p>
        </p:txBody>
      </p:sp>
      <p:sp>
        <p:nvSpPr>
          <p:cNvPr id="17" name="2 - Θέση περιεχομένου">
            <a:extLst>
              <a:ext uri="{FF2B5EF4-FFF2-40B4-BE49-F238E27FC236}">
                <a16:creationId xmlns:a16="http://schemas.microsoft.com/office/drawing/2014/main" id="{CC7422B5-B45F-4457-810D-4825837EFF3F}"/>
              </a:ext>
            </a:extLst>
          </p:cNvPr>
          <p:cNvSpPr txBox="1">
            <a:spLocks/>
          </p:cNvSpPr>
          <p:nvPr/>
        </p:nvSpPr>
        <p:spPr bwMode="auto">
          <a:xfrm>
            <a:off x="4465139" y="1770128"/>
            <a:ext cx="7022786" cy="296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Αναβολικοί παράγοντες (π.χ. τεστοστερόνη)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Πεπτιδικές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ορμόνες, αυξητικοί παράγοντες(π.χ. </a:t>
            </a:r>
            <a:r>
              <a:rPr kumimoji="0" lang="en-US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EPO, </a:t>
            </a:r>
            <a:r>
              <a:rPr lang="el-GR" altLang="el-GR" sz="2000" dirty="0">
                <a:solidFill>
                  <a:sysClr val="windowText" lastClr="000000"/>
                </a:solidFill>
              </a:rPr>
              <a:t>Α</a:t>
            </a:r>
            <a:r>
              <a:rPr kumimoji="0" lang="el-GR" alt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υξητική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ορμόνη)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Β2-αγωνιστές ( π.χ. φάρμακα άσθματος)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Ορμονικοί και μεταβολικοί ρυθμιστές (π.χ. ινσουλίνη)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Διουρητικά και παράγοντες κάλυψης (π.χ. </a:t>
            </a:r>
            <a:r>
              <a:rPr kumimoji="0" lang="el-GR" alt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φουροσεμίδη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Μετάγγιση αίματος ή χειρισμοί αίματος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Ενδοφλέβιες εγχύσεις σε ορισμένες περιπτώσεις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endParaRPr kumimoji="0" lang="el-GR" altLang="el-GR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3 - Θέση υποσέλιδου">
            <a:extLst>
              <a:ext uri="{FF2B5EF4-FFF2-40B4-BE49-F238E27FC236}">
                <a16:creationId xmlns:a16="http://schemas.microsoft.com/office/drawing/2014/main" id="{167B2F05-CCBA-4E26-8FA2-14C594663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366855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08A296-D7C4-4A2D-8695-83C29E4EFC8C}"/>
              </a:ext>
            </a:extLst>
          </p:cNvPr>
          <p:cNvSpPr txBox="1"/>
          <p:nvPr/>
        </p:nvSpPr>
        <p:spPr>
          <a:xfrm>
            <a:off x="4285596" y="279956"/>
            <a:ext cx="7449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ΑΠΑΓΟΡΕΥΣΗ ΜΟΝΟ ΚΑΤΑ ΤΗ ΔΙΑΡΚΕΙΑ ΕΝΤΟΣ ΑΓΩΝΩΝ</a:t>
            </a:r>
          </a:p>
        </p:txBody>
      </p:sp>
      <p:sp>
        <p:nvSpPr>
          <p:cNvPr id="17" name="2 - Θέση περιεχομένου">
            <a:extLst>
              <a:ext uri="{FF2B5EF4-FFF2-40B4-BE49-F238E27FC236}">
                <a16:creationId xmlns:a16="http://schemas.microsoft.com/office/drawing/2014/main" id="{4C0F6FE6-A792-4E1F-A2DA-51AA1F7FC5C5}"/>
              </a:ext>
            </a:extLst>
          </p:cNvPr>
          <p:cNvSpPr txBox="1">
            <a:spLocks/>
          </p:cNvSpPr>
          <p:nvPr/>
        </p:nvSpPr>
        <p:spPr bwMode="auto">
          <a:xfrm>
            <a:off x="4285596" y="2009224"/>
            <a:ext cx="7367924" cy="19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Διεγερτικά (π.χ. </a:t>
            </a:r>
            <a:r>
              <a:rPr kumimoji="0" lang="el-GR" alt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εφεδρίνη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l-GR" alt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ψευδοεφεδρίνη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Ναρκωτικά (π.χ. μορφίνη)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Καναβινοειδή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el-GR" alt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π.χ</a:t>
            </a:r>
            <a:r>
              <a:rPr lang="el-GR" altLang="el-GR" sz="2000" dirty="0">
                <a:solidFill>
                  <a:sysClr val="windowText" lastClr="000000"/>
                </a:solidFill>
              </a:rPr>
              <a:t>. 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κάνναβη, χασίς)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Γλυκοκορτικοειδή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μέσω ορισμένων οδών (φλεγμονή αρθρώσεων)</a:t>
            </a:r>
          </a:p>
        </p:txBody>
      </p:sp>
      <p:sp>
        <p:nvSpPr>
          <p:cNvPr id="13" name="3 - Θέση υποσέλιδου">
            <a:extLst>
              <a:ext uri="{FF2B5EF4-FFF2-40B4-BE49-F238E27FC236}">
                <a16:creationId xmlns:a16="http://schemas.microsoft.com/office/drawing/2014/main" id="{8B4939C1-C52A-4FDC-8306-25AA9ECC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407251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0842A5-016B-41DD-87E8-E0B58E72ACE4}"/>
              </a:ext>
            </a:extLst>
          </p:cNvPr>
          <p:cNvSpPr txBox="1"/>
          <p:nvPr/>
        </p:nvSpPr>
        <p:spPr>
          <a:xfrm>
            <a:off x="4216400" y="192604"/>
            <a:ext cx="75285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ΑΠΑΓΟΡΕΥΜΕΝΕΣ ΜΕΘΟΔΟΙ (ΕΝΤΟΣ ΚΑΙ ΕΚΤΟΣ ΑΓΩΝΩΝ)</a:t>
            </a:r>
          </a:p>
        </p:txBody>
      </p:sp>
      <p:sp>
        <p:nvSpPr>
          <p:cNvPr id="19" name="2 - Θέση περιεχομένου">
            <a:extLst>
              <a:ext uri="{FF2B5EF4-FFF2-40B4-BE49-F238E27FC236}">
                <a16:creationId xmlns:a16="http://schemas.microsoft.com/office/drawing/2014/main" id="{316F8B52-4038-4EA2-AF21-0B6726D97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880" y="1493203"/>
            <a:ext cx="667004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000" dirty="0"/>
              <a:t>Χειρισμός αίματος και συστατικών του (Μεταγγίσεις)</a:t>
            </a:r>
            <a:endParaRPr lang="en-US" altLang="el-GR" sz="2000" dirty="0"/>
          </a:p>
          <a:p>
            <a:pPr eaLnBrk="1" hangingPunct="1"/>
            <a:endParaRPr lang="el-GR" altLang="el-GR" sz="2000" dirty="0"/>
          </a:p>
          <a:p>
            <a:pPr eaLnBrk="1" hangingPunct="1"/>
            <a:endParaRPr lang="en-US" altLang="el-GR" sz="2000" dirty="0"/>
          </a:p>
          <a:p>
            <a:pPr eaLnBrk="1" hangingPunct="1"/>
            <a:r>
              <a:rPr lang="el-GR" altLang="el-GR" sz="2000" dirty="0"/>
              <a:t>Χημικοί και Φυσικοί χειρισμοί</a:t>
            </a:r>
            <a:endParaRPr lang="en-US" altLang="el-GR" sz="2000" dirty="0"/>
          </a:p>
          <a:p>
            <a:pPr eaLnBrk="1" hangingPunct="1"/>
            <a:endParaRPr lang="en-US" altLang="el-GR" sz="2000" dirty="0"/>
          </a:p>
          <a:p>
            <a:pPr eaLnBrk="1" hangingPunct="1"/>
            <a:endParaRPr lang="en-US" altLang="el-GR" sz="2000" dirty="0"/>
          </a:p>
          <a:p>
            <a:pPr eaLnBrk="1" hangingPunct="1"/>
            <a:r>
              <a:rPr lang="el-GR" altLang="el-GR" sz="2000" dirty="0"/>
              <a:t>Γονιδιακό Ντόπινγκ</a:t>
            </a:r>
          </a:p>
        </p:txBody>
      </p:sp>
      <p:sp>
        <p:nvSpPr>
          <p:cNvPr id="13" name="3 - Θέση υποσέλιδου">
            <a:extLst>
              <a:ext uri="{FF2B5EF4-FFF2-40B4-BE49-F238E27FC236}">
                <a16:creationId xmlns:a16="http://schemas.microsoft.com/office/drawing/2014/main" id="{6F6F9D41-956F-48F8-99E7-382EF5F0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219445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 - Τίτλος">
            <a:extLst>
              <a:ext uri="{FF2B5EF4-FFF2-40B4-BE49-F238E27FC236}">
                <a16:creationId xmlns:a16="http://schemas.microsoft.com/office/drawing/2014/main" id="{921DF6CC-842C-465F-892F-CF6B825C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004" y="153987"/>
            <a:ext cx="6580595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b="1" dirty="0">
                <a:latin typeface="+mn-lt"/>
              </a:rPr>
              <a:t>ΑΛΛΑΓΕΣ ΣΤΗ ΛΙΣΤΑ ΑΠΑΓΟΡΕΥΜΕΝΩΝ ΟΥΣΙΩΝ </a:t>
            </a:r>
          </a:p>
        </p:txBody>
      </p:sp>
      <p:sp>
        <p:nvSpPr>
          <p:cNvPr id="17" name="2 - Θέση περιεχομένου">
            <a:extLst>
              <a:ext uri="{FF2B5EF4-FFF2-40B4-BE49-F238E27FC236}">
                <a16:creationId xmlns:a16="http://schemas.microsoft.com/office/drawing/2014/main" id="{E9DE70C5-0593-4CCD-BC23-26B20BBBC8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87113" y="1933024"/>
            <a:ext cx="7852543" cy="2252345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/>
              <a:t>          </a:t>
            </a:r>
            <a:r>
              <a:rPr lang="el-GR" altLang="el-GR" sz="2000" dirty="0"/>
              <a:t>Αναθεωρείται ετησίως τουλάχιστον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n-US" altLang="el-GR" sz="2000" dirty="0"/>
          </a:p>
          <a:p>
            <a:pPr algn="just" eaLnBrk="1" hangingPunct="1"/>
            <a:endParaRPr lang="en-US" altLang="el-GR" sz="20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/>
              <a:t>           </a:t>
            </a:r>
            <a:r>
              <a:rPr lang="el-GR" altLang="el-GR" sz="2000" dirty="0"/>
              <a:t>Δημοσιεύεται τον Οκτώβριο και τίθεται σε ισχύ την 1η ΙΑΝΟΥΑΡΙΟΥ του επόμενου έτους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l-GR" altLang="el-GR" sz="2000" dirty="0"/>
              <a:t> </a:t>
            </a:r>
          </a:p>
        </p:txBody>
      </p:sp>
      <p:pic>
        <p:nvPicPr>
          <p:cNvPr id="19" name="Graphic 10" descr="Daily calendar with solid fill">
            <a:extLst>
              <a:ext uri="{FF2B5EF4-FFF2-40B4-BE49-F238E27FC236}">
                <a16:creationId xmlns:a16="http://schemas.microsoft.com/office/drawing/2014/main" id="{10D039F8-BF22-4590-A02F-9D28ABA96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1750378"/>
            <a:ext cx="597852" cy="59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phic 12" descr="Blog with solid fill">
            <a:extLst>
              <a:ext uri="{FF2B5EF4-FFF2-40B4-BE49-F238E27FC236}">
                <a16:creationId xmlns:a16="http://schemas.microsoft.com/office/drawing/2014/main" id="{648A07EE-7587-43BB-A5AE-697A13248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083" y="3439138"/>
            <a:ext cx="606157" cy="5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3 - Θέση υποσέλιδου">
            <a:extLst>
              <a:ext uri="{FF2B5EF4-FFF2-40B4-BE49-F238E27FC236}">
                <a16:creationId xmlns:a16="http://schemas.microsoft.com/office/drawing/2014/main" id="{2D123F3C-61E1-4E30-9078-5B13570F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13798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 - Τίτλος">
            <a:extLst>
              <a:ext uri="{FF2B5EF4-FFF2-40B4-BE49-F238E27FC236}">
                <a16:creationId xmlns:a16="http://schemas.microsoft.com/office/drawing/2014/main" id="{DE09B396-6DBA-4459-8CB3-EB95FB6D2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197" y="153987"/>
            <a:ext cx="6528763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b="1" dirty="0">
                <a:latin typeface="+mn-lt"/>
              </a:rPr>
              <a:t>ΦΑΡΜΑΚΕΥΤΙΚΗ ΑΓΩΓΗ</a:t>
            </a:r>
            <a:r>
              <a:rPr lang="en-US" altLang="el-GR" sz="2400" b="1" dirty="0">
                <a:latin typeface="+mn-lt"/>
              </a:rPr>
              <a:t>: </a:t>
            </a:r>
            <a:r>
              <a:rPr lang="el-GR" altLang="el-GR" sz="2400" b="1" dirty="0">
                <a:latin typeface="+mn-lt"/>
              </a:rPr>
              <a:t>ΧΡΗΣΙΜΕΣ ΣΥΜΒΟΥΛΕΣ </a:t>
            </a:r>
          </a:p>
        </p:txBody>
      </p:sp>
      <p:sp>
        <p:nvSpPr>
          <p:cNvPr id="17" name="2 - Θέση περιεχομένου">
            <a:extLst>
              <a:ext uri="{FF2B5EF4-FFF2-40B4-BE49-F238E27FC236}">
                <a16:creationId xmlns:a16="http://schemas.microsoft.com/office/drawing/2014/main" id="{85D2C882-53DB-4BAB-876E-FE624D13C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525" y="1599860"/>
            <a:ext cx="7665720" cy="421801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sz="2000" i="1" dirty="0"/>
              <a:t>ΣΥΝΤΑΓΟΓΡΑΦΗΣΗ – ΑΓΟΡΑ ΧΩΡΙΣ ΣΥΝΤΑΓΗ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l-GR" altLang="el-GR" sz="2000" dirty="0"/>
              <a:t>(Όλα τα φάρμακα, </a:t>
            </a:r>
            <a:r>
              <a:rPr lang="el-GR" altLang="el-GR" sz="2000" dirty="0" err="1"/>
              <a:t>συνταγογραφούμενα</a:t>
            </a:r>
            <a:r>
              <a:rPr lang="el-GR" altLang="el-GR" sz="2000" dirty="0"/>
              <a:t> ή μη, μπορούν να είναι στη λίστα απαγορευμένων ουσιών)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l-GR" altLang="el-GR" sz="2000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sz="2000" i="1" dirty="0"/>
              <a:t>ΕΝΗΜΕΡΩΣΗ ΤΟΥ ΠΡΟΣΩΠΙΚΟΥ ΙΑΤΡΟΥ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l-GR" altLang="el-GR" sz="2000" dirty="0"/>
              <a:t>(Υπενθύμιση ότι είναι αθλητής και υπόκειται στους κανονισμούς </a:t>
            </a:r>
            <a:r>
              <a:rPr lang="el-GR" altLang="el-GR" sz="2000" dirty="0" err="1"/>
              <a:t>αντι</a:t>
            </a:r>
            <a:r>
              <a:rPr lang="el-GR" altLang="el-GR" sz="2000" dirty="0"/>
              <a:t>-ντόπινγκ)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l-GR" altLang="el-GR" sz="2000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sz="2000" i="1" dirty="0"/>
              <a:t>ΕΝΤΟΣ-ΕΚΤΟΣ ΣΥΝΑΓΩΝΙΣΜΟΥ</a:t>
            </a:r>
            <a:endParaRPr lang="en-US" altLang="el-GR" sz="2000" i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l-GR" sz="2000" dirty="0"/>
              <a:t>(</a:t>
            </a:r>
            <a:r>
              <a:rPr lang="el-GR" altLang="el-GR" sz="2000" dirty="0"/>
              <a:t>Διαφορετικές ουσίες απαιτούν διαφορετικά χρονικά διαστήματα για να απομακρυνθούν από τον οργανισμό)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l-GR" sz="20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l-GR" altLang="el-GR" sz="2000" dirty="0"/>
              <a:t> </a:t>
            </a:r>
          </a:p>
          <a:p>
            <a:pPr eaLnBrk="1" hangingPunct="1"/>
            <a:endParaRPr lang="el-GR" altLang="el-GR" sz="20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l-GR" altLang="el-GR" sz="2000" dirty="0"/>
          </a:p>
        </p:txBody>
      </p:sp>
      <p:sp>
        <p:nvSpPr>
          <p:cNvPr id="13" name="3 - Θέση υποσέλιδου">
            <a:extLst>
              <a:ext uri="{FF2B5EF4-FFF2-40B4-BE49-F238E27FC236}">
                <a16:creationId xmlns:a16="http://schemas.microsoft.com/office/drawing/2014/main" id="{E177CB8C-4C3B-49FA-BBB8-37A7773C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3221147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4923</TotalTime>
  <Words>1385</Words>
  <Application>Microsoft Office PowerPoint</Application>
  <PresentationFormat>Ευρεία οθόνη</PresentationFormat>
  <Paragraphs>193</Paragraphs>
  <Slides>30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Wingdings 2</vt:lpstr>
      <vt:lpstr>Office Theme</vt:lpstr>
      <vt:lpstr>Λίστα Απαγορευμένων ουσιών, TUEs, Συμπληρώματα Διατροφής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ΑΛΛΑΓΕΣ ΣΤΗ ΛΙΣΤΑ ΑΠΑΓΟΡΕΥΜΕΝΩΝ ΟΥΣΙΩΝ </vt:lpstr>
      <vt:lpstr>ΦΑΡΜΑΚΕΥΤΙΚΗ ΑΓΩΓΗ: ΧΡΗΣΙΜΕΣ ΣΥΜΒΟΥΛΕΣ </vt:lpstr>
      <vt:lpstr>ΦΑΡΜΑΚΕΥΤΙΚΗ ΑΓΩΓΗ: ΧΡΗΣΙΜΕΣ ΣΥΜΒΟΥΛΕΣ </vt:lpstr>
      <vt:lpstr>ΕΛΕΓΧΟΣ ΤΗΣ ΦΑΡΜΑΚΕΥΤΙΚΗΣ ΑΓΩΓΗΣ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ΣΥΝΗΘΗ ΠΡΟΒΛΗΜΑΤΑ ΥΓΕΙΑΣ ΠΟΥ ΑΠΑΙΤΟΥΝ TUE</vt:lpstr>
      <vt:lpstr>ΜΠΟΡΩ ΝΑ ΛΑΒΩ ΕΞΑΙΡΕΣΗ ΘΕΡΑΠΕΥΤΙΚΗΣ ΧΡΗΣΗΣ (TUE) ΑΝΑΔΡΟΜΙΚΑ;</vt:lpstr>
      <vt:lpstr>ΣΥΜΒΟΥΛΕΣ ΕΧΘΣ ΚΑΤΑ ΤΟΝ ΕΛΕΓΧΟ ΝΤΟΠΙΝΓΚ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ΚΙΝΔΥΝΟΙ ΛΗΨΗΣ ΣΥΜΠΛΗΡΩΜΑΤΩΝ ΔΙΑΤΡΟΦΗΣ </vt:lpstr>
      <vt:lpstr>Παρουσίαση του PowerPoint</vt:lpstr>
      <vt:lpstr>ΑΝΕΞΑΡΤΗΤΟΙ ΟΡΓΑΝΙΣΜΟΙ ΠΙΣΤΟΠΟΙΗΣΗΣ ΣΥΜΠΛΗΡΩΜΑΤΩΝ 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Nikolaou, Aristeidis</dc:creator>
  <cp:lastModifiedBy>PANOUTSOS-TALKOWSKI P. (927291)</cp:lastModifiedBy>
  <cp:revision>131</cp:revision>
  <dcterms:created xsi:type="dcterms:W3CDTF">2022-01-03T18:44:33Z</dcterms:created>
  <dcterms:modified xsi:type="dcterms:W3CDTF">2022-04-28T16:22:08Z</dcterms:modified>
</cp:coreProperties>
</file>